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4770" r:id="rId1"/>
  </p:sldMasterIdLst>
  <p:notesMasterIdLst>
    <p:notesMasterId r:id="rId38"/>
  </p:notesMasterIdLst>
  <p:handoutMasterIdLst>
    <p:handoutMasterId r:id="rId39"/>
  </p:handoutMasterIdLst>
  <p:sldIdLst>
    <p:sldId id="359" r:id="rId2"/>
    <p:sldId id="343" r:id="rId3"/>
    <p:sldId id="306" r:id="rId4"/>
    <p:sldId id="354" r:id="rId5"/>
    <p:sldId id="349" r:id="rId6"/>
    <p:sldId id="363" r:id="rId7"/>
    <p:sldId id="350" r:id="rId8"/>
    <p:sldId id="332" r:id="rId9"/>
    <p:sldId id="337" r:id="rId10"/>
    <p:sldId id="339" r:id="rId11"/>
    <p:sldId id="340" r:id="rId12"/>
    <p:sldId id="345" r:id="rId13"/>
    <p:sldId id="308" r:id="rId14"/>
    <p:sldId id="307" r:id="rId15"/>
    <p:sldId id="327" r:id="rId16"/>
    <p:sldId id="315" r:id="rId17"/>
    <p:sldId id="312" r:id="rId18"/>
    <p:sldId id="320" r:id="rId19"/>
    <p:sldId id="355" r:id="rId20"/>
    <p:sldId id="356" r:id="rId21"/>
    <p:sldId id="357" r:id="rId22"/>
    <p:sldId id="310" r:id="rId23"/>
    <p:sldId id="295" r:id="rId24"/>
    <p:sldId id="351" r:id="rId25"/>
    <p:sldId id="353" r:id="rId26"/>
    <p:sldId id="296" r:id="rId27"/>
    <p:sldId id="297" r:id="rId28"/>
    <p:sldId id="358" r:id="rId29"/>
    <p:sldId id="328" r:id="rId30"/>
    <p:sldId id="365" r:id="rId31"/>
    <p:sldId id="366" r:id="rId32"/>
    <p:sldId id="367" r:id="rId33"/>
    <p:sldId id="368" r:id="rId34"/>
    <p:sldId id="369" r:id="rId35"/>
    <p:sldId id="361" r:id="rId36"/>
    <p:sldId id="370" r:id="rId37"/>
  </p:sldIdLst>
  <p:sldSz cx="9144000" cy="6858000" type="screen4x3"/>
  <p:notesSz cx="7010400" cy="9296400"/>
  <p:embeddedFontLst>
    <p:embeddedFont>
      <p:font typeface="Coronet" panose="020B0604020202020204" charset="0"/>
      <p:italic r:id="rId40"/>
    </p:embeddedFont>
    <p:embeddedFont>
      <p:font typeface="Gungsuh" panose="020B0604020202020204" charset="-127"/>
      <p:regular r:id="rId41"/>
    </p:embeddedFont>
    <p:embeddedFont>
      <p:font typeface="Wingdings 2" panose="05020102010507070707" pitchFamily="18" charset="2"/>
      <p:regular r:id="rId42"/>
    </p:embeddedFont>
    <p:embeddedFont>
      <p:font typeface="Rockwell" panose="02060603020205020403" pitchFamily="18" charset="0"/>
      <p:regular r:id="rId43"/>
      <p:bold r:id="rId44"/>
      <p:italic r:id="rId45"/>
      <p:boldItalic r:id="rId46"/>
    </p:embeddedFont>
    <p:embeddedFont>
      <p:font typeface="Brush Script MT" panose="03060802040406070304" pitchFamily="66" charset="0"/>
      <p:italic r:id="rId47"/>
    </p:embeddedFont>
    <p:embeddedFont>
      <p:font typeface="Estrangelo Edessa" panose="020B0604020202020204" charset="0"/>
      <p:regular r:id="rId48"/>
    </p:embeddedFont>
    <p:embeddedFont>
      <p:font typeface="Lucida Sans Unicode" panose="020B0602030504020204" pitchFamily="34" charset="0"/>
      <p:regular r:id="rId49"/>
    </p:embeddedFont>
    <p:embeddedFont>
      <p:font typeface="ITC Zapf Chancery" panose="020B0604020202020204" charset="0"/>
      <p:italic r:id="rId50"/>
    </p:embeddedFont>
    <p:embeddedFont>
      <p:font typeface="Tahoma" panose="020B0604030504040204" pitchFamily="34" charset="0"/>
      <p:regular r:id="rId51"/>
      <p:bold r:id="rId52"/>
    </p:embeddedFont>
    <p:embeddedFont>
      <p:font typeface="Constantia" panose="02030602050306030303" pitchFamily="18" charset="0"/>
      <p:regular r:id="rId53"/>
      <p:bold r:id="rId54"/>
      <p:italic r:id="rId55"/>
      <p:boldItalic r:id="rId56"/>
    </p:embeddedFont>
    <p:embeddedFont>
      <p:font typeface="Elephant" panose="02020904090505020303" pitchFamily="18" charset="0"/>
      <p:regular r:id="rId57"/>
      <p:italic r:id="rId58"/>
    </p:embeddedFont>
    <p:embeddedFont>
      <p:font typeface="GungsuhChe" panose="020B0604020202020204" charset="-127"/>
      <p:regular r:id="rId59"/>
    </p:embeddedFont>
    <p:embeddedFont>
      <p:font typeface="Franklin Gothic Book" panose="020B0503020102020204" pitchFamily="34" charset="0"/>
      <p:regular r:id="rId60"/>
      <p:italic r:id="rId61"/>
    </p:embeddedFont>
    <p:embeddedFont>
      <p:font typeface="Algerian" panose="04020705040A02060702" pitchFamily="82" charset="0"/>
      <p:regular r:id="rId62"/>
    </p:embeddedFont>
    <p:embeddedFont>
      <p:font typeface="Aparajita" panose="020B0604020202020204" charset="0"/>
      <p:regular r:id="rId63"/>
      <p:bold r:id="rId64"/>
      <p:italic r:id="rId65"/>
      <p:boldItalic r:id="rId66"/>
    </p:embeddedFont>
    <p:embeddedFont>
      <p:font typeface="Freestyle Script" panose="030804020302050B0404" pitchFamily="66" charset="0"/>
      <p:regular r:id="rId67"/>
    </p:embeddedFont>
    <p:embeddedFont>
      <p:font typeface="Comic Sans MS" panose="030F0702030302020204" pitchFamily="66" charset="0"/>
      <p:regular r:id="rId68"/>
      <p:bold r:id="rId69"/>
      <p:italic r:id="rId70"/>
      <p:boldItalic r:id="rId71"/>
    </p:embeddedFont>
    <p:embeddedFont>
      <p:font typeface="Rockwell Condensed" panose="02060603050405020104" pitchFamily="18" charset="0"/>
      <p:regular r:id="rId72"/>
      <p:bold r:id="rId73"/>
    </p:embeddedFont>
    <p:embeddedFont>
      <p:font typeface="Rage Italic" panose="03070502040507070304" pitchFamily="66" charset="0"/>
      <p:regular r:id="rId74"/>
    </p:embeddedFont>
  </p:embeddedFontLst>
  <p:custDataLst>
    <p:tags r:id="rId75"/>
  </p:custDataLst>
  <p:defaultTextStyle>
    <a:defPPr>
      <a:defRPr lang="en-US"/>
    </a:defPPr>
    <a:lvl1pPr algn="l" rtl="0" fontAlgn="base">
      <a:spcBef>
        <a:spcPct val="0"/>
      </a:spcBef>
      <a:spcAft>
        <a:spcPct val="0"/>
      </a:spcAft>
      <a:defRPr kern="1200">
        <a:solidFill>
          <a:schemeClr val="tx1"/>
        </a:solidFill>
        <a:latin typeface="Tahoma" pitchFamily="34" charset="0"/>
        <a:ea typeface="+mn-ea"/>
        <a:cs typeface="Arial" pitchFamily="34" charset="0"/>
      </a:defRPr>
    </a:lvl1pPr>
    <a:lvl2pPr marL="457200" algn="l" rtl="0" fontAlgn="base">
      <a:spcBef>
        <a:spcPct val="0"/>
      </a:spcBef>
      <a:spcAft>
        <a:spcPct val="0"/>
      </a:spcAft>
      <a:defRPr kern="1200">
        <a:solidFill>
          <a:schemeClr val="tx1"/>
        </a:solidFill>
        <a:latin typeface="Tahoma" pitchFamily="34" charset="0"/>
        <a:ea typeface="+mn-ea"/>
        <a:cs typeface="Arial" pitchFamily="34" charset="0"/>
      </a:defRPr>
    </a:lvl2pPr>
    <a:lvl3pPr marL="914400" algn="l" rtl="0" fontAlgn="base">
      <a:spcBef>
        <a:spcPct val="0"/>
      </a:spcBef>
      <a:spcAft>
        <a:spcPct val="0"/>
      </a:spcAft>
      <a:defRPr kern="1200">
        <a:solidFill>
          <a:schemeClr val="tx1"/>
        </a:solidFill>
        <a:latin typeface="Tahoma" pitchFamily="34" charset="0"/>
        <a:ea typeface="+mn-ea"/>
        <a:cs typeface="Arial" pitchFamily="34" charset="0"/>
      </a:defRPr>
    </a:lvl3pPr>
    <a:lvl4pPr marL="1371600" algn="l" rtl="0" fontAlgn="base">
      <a:spcBef>
        <a:spcPct val="0"/>
      </a:spcBef>
      <a:spcAft>
        <a:spcPct val="0"/>
      </a:spcAft>
      <a:defRPr kern="1200">
        <a:solidFill>
          <a:schemeClr val="tx1"/>
        </a:solidFill>
        <a:latin typeface="Tahoma" pitchFamily="34" charset="0"/>
        <a:ea typeface="+mn-ea"/>
        <a:cs typeface="Arial" pitchFamily="34" charset="0"/>
      </a:defRPr>
    </a:lvl4pPr>
    <a:lvl5pPr marL="1828800" algn="l" rtl="0" fontAlgn="base">
      <a:spcBef>
        <a:spcPct val="0"/>
      </a:spcBef>
      <a:spcAft>
        <a:spcPct val="0"/>
      </a:spcAft>
      <a:defRPr kern="1200">
        <a:solidFill>
          <a:schemeClr val="tx1"/>
        </a:solidFill>
        <a:latin typeface="Tahoma" pitchFamily="34" charset="0"/>
        <a:ea typeface="+mn-ea"/>
        <a:cs typeface="Arial" pitchFamily="34" charset="0"/>
      </a:defRPr>
    </a:lvl5pPr>
    <a:lvl6pPr marL="2286000" algn="l" defTabSz="914400" rtl="0" eaLnBrk="1" latinLnBrk="0" hangingPunct="1">
      <a:defRPr kern="1200">
        <a:solidFill>
          <a:schemeClr val="tx1"/>
        </a:solidFill>
        <a:latin typeface="Tahoma" pitchFamily="34" charset="0"/>
        <a:ea typeface="+mn-ea"/>
        <a:cs typeface="Arial" pitchFamily="34" charset="0"/>
      </a:defRPr>
    </a:lvl6pPr>
    <a:lvl7pPr marL="2743200" algn="l" defTabSz="914400" rtl="0" eaLnBrk="1" latinLnBrk="0" hangingPunct="1">
      <a:defRPr kern="1200">
        <a:solidFill>
          <a:schemeClr val="tx1"/>
        </a:solidFill>
        <a:latin typeface="Tahoma" pitchFamily="34" charset="0"/>
        <a:ea typeface="+mn-ea"/>
        <a:cs typeface="Arial" pitchFamily="34" charset="0"/>
      </a:defRPr>
    </a:lvl7pPr>
    <a:lvl8pPr marL="3200400" algn="l" defTabSz="914400" rtl="0" eaLnBrk="1" latinLnBrk="0" hangingPunct="1">
      <a:defRPr kern="1200">
        <a:solidFill>
          <a:schemeClr val="tx1"/>
        </a:solidFill>
        <a:latin typeface="Tahoma" pitchFamily="34" charset="0"/>
        <a:ea typeface="+mn-ea"/>
        <a:cs typeface="Arial" pitchFamily="34" charset="0"/>
      </a:defRPr>
    </a:lvl8pPr>
    <a:lvl9pPr marL="3657600" algn="l" defTabSz="914400" rtl="0" eaLnBrk="1" latinLnBrk="0" hangingPunct="1">
      <a:defRPr kern="1200">
        <a:solidFill>
          <a:schemeClr val="tx1"/>
        </a:solidFill>
        <a:latin typeface="Tahoma"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6FF"/>
    <a:srgbClr val="0000CC"/>
    <a:srgbClr val="CCFFFF"/>
    <a:srgbClr val="00CCFF"/>
    <a:srgbClr val="339933"/>
    <a:srgbClr val="5492DE"/>
    <a:srgbClr val="FFFFFF"/>
    <a:srgbClr val="FFFF66"/>
    <a:srgbClr val="0019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82222" autoAdjust="0"/>
  </p:normalViewPr>
  <p:slideViewPr>
    <p:cSldViewPr>
      <p:cViewPr varScale="1">
        <p:scale>
          <a:sx n="78" d="100"/>
          <a:sy n="78" d="100"/>
        </p:scale>
        <p:origin x="2798"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font" Target="fonts/font29.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3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74" Type="http://schemas.openxmlformats.org/officeDocument/2006/relationships/font" Target="fonts/font35.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font" Target="fonts/font34.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2.fntdata"/><Relationship Id="rId72" Type="http://schemas.openxmlformats.org/officeDocument/2006/relationships/font" Target="fonts/font3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eaLnBrk="0" hangingPunct="0">
              <a:defRPr sz="1200">
                <a:cs typeface="+mn-cs"/>
              </a:defRPr>
            </a:lvl1pPr>
          </a:lstStyle>
          <a:p>
            <a:pPr>
              <a:defRPr/>
            </a:pPr>
            <a:endParaRPr lang="en-US"/>
          </a:p>
        </p:txBody>
      </p:sp>
      <p:sp>
        <p:nvSpPr>
          <p:cNvPr id="3" name="Date Placeholder 2"/>
          <p:cNvSpPr>
            <a:spLocks noGrp="1"/>
          </p:cNvSpPr>
          <p:nvPr>
            <p:ph type="dt" sz="quarter" idx="1"/>
          </p:nvPr>
        </p:nvSpPr>
        <p:spPr>
          <a:xfrm>
            <a:off x="3971344" y="0"/>
            <a:ext cx="3037840" cy="464820"/>
          </a:xfrm>
          <a:prstGeom prst="rect">
            <a:avLst/>
          </a:prstGeom>
        </p:spPr>
        <p:txBody>
          <a:bodyPr vert="horz" lIns="91440" tIns="45720" rIns="91440" bIns="45720" rtlCol="0"/>
          <a:lstStyle>
            <a:lvl1pPr algn="r" eaLnBrk="0" hangingPunct="0">
              <a:defRPr sz="1200">
                <a:cs typeface="+mn-cs"/>
              </a:defRPr>
            </a:lvl1pPr>
          </a:lstStyle>
          <a:p>
            <a:pPr>
              <a:defRPr/>
            </a:pPr>
            <a:fld id="{DE4E3722-842C-45DB-B088-2185CB944A85}" type="datetimeFigureOut">
              <a:rPr lang="en-US"/>
              <a:pPr>
                <a:defRPr/>
              </a:pPr>
              <a:t>9/19/2018</a:t>
            </a:fld>
            <a:endParaRPr lang="en-US"/>
          </a:p>
        </p:txBody>
      </p:sp>
      <p:sp>
        <p:nvSpPr>
          <p:cNvPr id="4" name="Footer Placeholder 3"/>
          <p:cNvSpPr>
            <a:spLocks noGrp="1"/>
          </p:cNvSpPr>
          <p:nvPr>
            <p:ph type="ftr" sz="quarter" idx="2"/>
          </p:nvPr>
        </p:nvSpPr>
        <p:spPr>
          <a:xfrm>
            <a:off x="0" y="8829429"/>
            <a:ext cx="3037840" cy="464820"/>
          </a:xfrm>
          <a:prstGeom prst="rect">
            <a:avLst/>
          </a:prstGeom>
        </p:spPr>
        <p:txBody>
          <a:bodyPr vert="horz" lIns="91440" tIns="45720" rIns="91440" bIns="45720" rtlCol="0" anchor="b"/>
          <a:lstStyle>
            <a:lvl1pPr algn="l" eaLnBrk="0" hangingPunct="0">
              <a:defRPr sz="1200">
                <a:cs typeface="+mn-cs"/>
              </a:defRPr>
            </a:lvl1pPr>
          </a:lstStyle>
          <a:p>
            <a:pPr>
              <a:defRPr/>
            </a:pPr>
            <a:endParaRPr lang="en-US"/>
          </a:p>
        </p:txBody>
      </p:sp>
      <p:sp>
        <p:nvSpPr>
          <p:cNvPr id="5" name="Slide Number Placeholder 4"/>
          <p:cNvSpPr>
            <a:spLocks noGrp="1"/>
          </p:cNvSpPr>
          <p:nvPr>
            <p:ph type="sldNum" sz="quarter" idx="3"/>
          </p:nvPr>
        </p:nvSpPr>
        <p:spPr>
          <a:xfrm>
            <a:off x="3971344" y="8829429"/>
            <a:ext cx="3037840" cy="464820"/>
          </a:xfrm>
          <a:prstGeom prst="rect">
            <a:avLst/>
          </a:prstGeom>
        </p:spPr>
        <p:txBody>
          <a:bodyPr vert="horz" lIns="91440" tIns="45720" rIns="91440" bIns="45720" rtlCol="0" anchor="b"/>
          <a:lstStyle>
            <a:lvl1pPr algn="r" eaLnBrk="0" hangingPunct="0">
              <a:defRPr sz="1200">
                <a:cs typeface="+mn-cs"/>
              </a:defRPr>
            </a:lvl1pPr>
          </a:lstStyle>
          <a:p>
            <a:pPr>
              <a:defRPr/>
            </a:pPr>
            <a:fld id="{F99B46E9-073F-43DD-BAA1-BAAE0A21D9E2}" type="slidenum">
              <a:rPr lang="en-US"/>
              <a:pPr>
                <a:defRPr/>
              </a:pPr>
              <a:t>‹#›</a:t>
            </a:fld>
            <a:endParaRPr lang="en-US"/>
          </a:p>
        </p:txBody>
      </p:sp>
    </p:spTree>
    <p:extLst>
      <p:ext uri="{BB962C8B-B14F-4D97-AF65-F5344CB8AC3E}">
        <p14:creationId xmlns:p14="http://schemas.microsoft.com/office/powerpoint/2010/main" val="4745174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68291" name="Rectangle 3"/>
          <p:cNvSpPr>
            <a:spLocks noGrp="1" noChangeArrowheads="1"/>
          </p:cNvSpPr>
          <p:nvPr>
            <p:ph type="dt" idx="1"/>
          </p:nvPr>
        </p:nvSpPr>
        <p:spPr bwMode="auto">
          <a:xfrm>
            <a:off x="3971344" y="0"/>
            <a:ext cx="303784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5120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268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8294" name="Rectangle 6"/>
          <p:cNvSpPr>
            <a:spLocks noGrp="1" noChangeArrowheads="1"/>
          </p:cNvSpPr>
          <p:nvPr>
            <p:ph type="ftr" sz="quarter" idx="4"/>
          </p:nvPr>
        </p:nvSpPr>
        <p:spPr bwMode="auto">
          <a:xfrm>
            <a:off x="0" y="8829429"/>
            <a:ext cx="303784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68295" name="Rectangle 7"/>
          <p:cNvSpPr>
            <a:spLocks noGrp="1" noChangeArrowheads="1"/>
          </p:cNvSpPr>
          <p:nvPr>
            <p:ph type="sldNum" sz="quarter" idx="5"/>
          </p:nvPr>
        </p:nvSpPr>
        <p:spPr bwMode="auto">
          <a:xfrm>
            <a:off x="3971344" y="8829429"/>
            <a:ext cx="303784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A64C34AF-57AD-4B4C-8D56-2941ABC88C6D}" type="slidenum">
              <a:rPr lang="en-US"/>
              <a:pPr>
                <a:defRPr/>
              </a:pPr>
              <a:t>‹#›</a:t>
            </a:fld>
            <a:endParaRPr lang="en-US"/>
          </a:p>
        </p:txBody>
      </p:sp>
    </p:spTree>
    <p:extLst>
      <p:ext uri="{BB962C8B-B14F-4D97-AF65-F5344CB8AC3E}">
        <p14:creationId xmlns:p14="http://schemas.microsoft.com/office/powerpoint/2010/main" val="22383678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1</a:t>
            </a:fld>
            <a:endParaRPr lang="en-US"/>
          </a:p>
        </p:txBody>
      </p:sp>
    </p:spTree>
    <p:extLst>
      <p:ext uri="{BB962C8B-B14F-4D97-AF65-F5344CB8AC3E}">
        <p14:creationId xmlns:p14="http://schemas.microsoft.com/office/powerpoint/2010/main" val="1365856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UCI’s students are among the most diverse and internationally-oriented of any U.S. university.  The University’s reputation is strong throughout the world.   </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3F43ECF-B25B-499D-8318-6C98C999306A}" type="slidenum">
              <a:rPr lang="en-US" smtClean="0"/>
              <a:pPr eaLnBrk="1" hangingPunct="1"/>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ethnic diversity of UC Irvine’s student body reflects the State of California’s population.  Over half of our students are of Asian/Pacific Islander descent.  This diversity reflects the “new USA,”  in which the white, non-Hispanic population will soon be under 50%.  </a:t>
            </a:r>
          </a:p>
          <a:p>
            <a:endParaRPr lang="en-US"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8BC200-F5F6-4B0A-A9DD-03ABF31265B4}" type="slidenum">
              <a:rPr lang="en-US" smtClean="0"/>
              <a:pPr eaLnBrk="1" hangingPunct="1"/>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12</a:t>
            </a:fld>
            <a:endParaRPr lang="en-US"/>
          </a:p>
        </p:txBody>
      </p:sp>
    </p:spTree>
    <p:extLst>
      <p:ext uri="{BB962C8B-B14F-4D97-AF65-F5344CB8AC3E}">
        <p14:creationId xmlns:p14="http://schemas.microsoft.com/office/powerpoint/2010/main" val="2932246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13</a:t>
            </a:fld>
            <a:endParaRPr lang="en-US"/>
          </a:p>
        </p:txBody>
      </p:sp>
    </p:spTree>
    <p:extLst>
      <p:ext uri="{BB962C8B-B14F-4D97-AF65-F5344CB8AC3E}">
        <p14:creationId xmlns:p14="http://schemas.microsoft.com/office/powerpoint/2010/main" val="2311489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14</a:t>
            </a:fld>
            <a:endParaRPr lang="en-US"/>
          </a:p>
        </p:txBody>
      </p:sp>
    </p:spTree>
    <p:extLst>
      <p:ext uri="{BB962C8B-B14F-4D97-AF65-F5344CB8AC3E}">
        <p14:creationId xmlns:p14="http://schemas.microsoft.com/office/powerpoint/2010/main" val="2142711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15</a:t>
            </a:fld>
            <a:endParaRPr lang="en-US"/>
          </a:p>
        </p:txBody>
      </p:sp>
    </p:spTree>
    <p:extLst>
      <p:ext uri="{BB962C8B-B14F-4D97-AF65-F5344CB8AC3E}">
        <p14:creationId xmlns:p14="http://schemas.microsoft.com/office/powerpoint/2010/main" val="871006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16</a:t>
            </a:fld>
            <a:endParaRPr lang="en-US"/>
          </a:p>
        </p:txBody>
      </p:sp>
    </p:spTree>
    <p:extLst>
      <p:ext uri="{BB962C8B-B14F-4D97-AF65-F5344CB8AC3E}">
        <p14:creationId xmlns:p14="http://schemas.microsoft.com/office/powerpoint/2010/main" val="247451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17</a:t>
            </a:fld>
            <a:endParaRPr lang="en-US"/>
          </a:p>
        </p:txBody>
      </p:sp>
    </p:spTree>
    <p:extLst>
      <p:ext uri="{BB962C8B-B14F-4D97-AF65-F5344CB8AC3E}">
        <p14:creationId xmlns:p14="http://schemas.microsoft.com/office/powerpoint/2010/main" val="3717116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18</a:t>
            </a:fld>
            <a:endParaRPr lang="en-US"/>
          </a:p>
        </p:txBody>
      </p:sp>
    </p:spTree>
    <p:extLst>
      <p:ext uri="{BB962C8B-B14F-4D97-AF65-F5344CB8AC3E}">
        <p14:creationId xmlns:p14="http://schemas.microsoft.com/office/powerpoint/2010/main" val="2908341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19</a:t>
            </a:fld>
            <a:endParaRPr lang="en-US"/>
          </a:p>
        </p:txBody>
      </p:sp>
    </p:spTree>
    <p:extLst>
      <p:ext uri="{BB962C8B-B14F-4D97-AF65-F5344CB8AC3E}">
        <p14:creationId xmlns:p14="http://schemas.microsoft.com/office/powerpoint/2010/main" val="166189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endParaRPr lang="en-US" dirty="0"/>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2</a:t>
            </a:fld>
            <a:endParaRPr lang="en-US"/>
          </a:p>
        </p:txBody>
      </p:sp>
    </p:spTree>
    <p:extLst>
      <p:ext uri="{BB962C8B-B14F-4D97-AF65-F5344CB8AC3E}">
        <p14:creationId xmlns:p14="http://schemas.microsoft.com/office/powerpoint/2010/main" val="1437148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20</a:t>
            </a:fld>
            <a:endParaRPr lang="en-US"/>
          </a:p>
        </p:txBody>
      </p:sp>
    </p:spTree>
    <p:extLst>
      <p:ext uri="{BB962C8B-B14F-4D97-AF65-F5344CB8AC3E}">
        <p14:creationId xmlns:p14="http://schemas.microsoft.com/office/powerpoint/2010/main" val="2723828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21</a:t>
            </a:fld>
            <a:endParaRPr lang="en-US"/>
          </a:p>
        </p:txBody>
      </p:sp>
    </p:spTree>
    <p:extLst>
      <p:ext uri="{BB962C8B-B14F-4D97-AF65-F5344CB8AC3E}">
        <p14:creationId xmlns:p14="http://schemas.microsoft.com/office/powerpoint/2010/main" val="687130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22</a:t>
            </a:fld>
            <a:endParaRPr lang="en-US"/>
          </a:p>
        </p:txBody>
      </p:sp>
    </p:spTree>
    <p:extLst>
      <p:ext uri="{BB962C8B-B14F-4D97-AF65-F5344CB8AC3E}">
        <p14:creationId xmlns:p14="http://schemas.microsoft.com/office/powerpoint/2010/main" val="856151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23</a:t>
            </a:fld>
            <a:endParaRPr lang="en-US"/>
          </a:p>
        </p:txBody>
      </p:sp>
    </p:spTree>
    <p:extLst>
      <p:ext uri="{BB962C8B-B14F-4D97-AF65-F5344CB8AC3E}">
        <p14:creationId xmlns:p14="http://schemas.microsoft.com/office/powerpoint/2010/main" val="4286582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In Spring 2015, the School of Physical Sciences caught 20 students</a:t>
            </a:r>
            <a:r>
              <a:rPr lang="en-US" altLang="en-US" baseline="0" dirty="0" smtClean="0"/>
              <a:t> cheating. 9 of these students were dismissed and will not be allowed to return to ANY UC campus – ever. The rest of the students were suspended for at least 2 quarters. Every single student that was caught was an international student. </a:t>
            </a:r>
            <a:endParaRPr lang="en-US" alt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964D6EA-512C-423F-BA63-258B401B17BE}" type="slidenum">
              <a:rPr lang="en-US" altLang="en-US" smtClean="0">
                <a:solidFill>
                  <a:prstClr val="black"/>
                </a:solidFill>
              </a:rPr>
              <a:pPr eaLnBrk="1" hangingPunct="1"/>
              <a:t>24</a:t>
            </a:fld>
            <a:endParaRPr lang="en-US" altLang="en-US" smtClean="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YES! This is cheating! Anything that you put your name on should be</a:t>
            </a:r>
            <a:r>
              <a:rPr lang="en-US" baseline="0" dirty="0" smtClean="0"/>
              <a:t> 100% your own work.</a:t>
            </a:r>
          </a:p>
          <a:p>
            <a:pPr marL="228600" indent="-228600">
              <a:buAutoNum type="arabicParenR"/>
            </a:pPr>
            <a:r>
              <a:rPr lang="en-US" baseline="0" dirty="0" smtClean="0"/>
              <a:t>NO! You should never talk during an exam, even if it is to say ‘no.’ If someone asks to cheat off of you, you must inform your professor. If you do not tell your professor and that person cheats on you without your permission, you can still get in trouble. </a:t>
            </a:r>
          </a:p>
          <a:p>
            <a:pPr marL="228600" indent="-228600">
              <a:buAutoNum type="arabicParenR"/>
            </a:pPr>
            <a:r>
              <a:rPr lang="en-US" baseline="0" dirty="0" smtClean="0"/>
              <a:t>YES!</a:t>
            </a:r>
          </a:p>
          <a:p>
            <a:pPr marL="228600" indent="-228600">
              <a:buAutoNum type="arabicParenR"/>
            </a:pPr>
            <a:r>
              <a:rPr lang="en-US" baseline="0" dirty="0" smtClean="0"/>
              <a:t>1000X YES!! This is one of the most egregious forms of cheating. If you do this just one time, you could be dismissed. </a:t>
            </a:r>
          </a:p>
          <a:p>
            <a:pPr marL="228600" indent="-228600">
              <a:buAutoNum type="arabicParenR"/>
            </a:pPr>
            <a:r>
              <a:rPr lang="en-US" baseline="0" dirty="0" smtClean="0"/>
              <a:t>Your friends can help you LEARN the material. They cannot help you DO the material. </a:t>
            </a:r>
            <a:endParaRPr lang="en-US" dirty="0"/>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25</a:t>
            </a:fld>
            <a:endParaRPr lang="en-US"/>
          </a:p>
        </p:txBody>
      </p:sp>
    </p:spTree>
    <p:extLst>
      <p:ext uri="{BB962C8B-B14F-4D97-AF65-F5344CB8AC3E}">
        <p14:creationId xmlns:p14="http://schemas.microsoft.com/office/powerpoint/2010/main" val="250272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26</a:t>
            </a:fld>
            <a:endParaRPr lang="en-US"/>
          </a:p>
        </p:txBody>
      </p:sp>
    </p:spTree>
    <p:extLst>
      <p:ext uri="{BB962C8B-B14F-4D97-AF65-F5344CB8AC3E}">
        <p14:creationId xmlns:p14="http://schemas.microsoft.com/office/powerpoint/2010/main" val="1447767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27</a:t>
            </a:fld>
            <a:endParaRPr lang="en-US"/>
          </a:p>
        </p:txBody>
      </p:sp>
    </p:spTree>
    <p:extLst>
      <p:ext uri="{BB962C8B-B14F-4D97-AF65-F5344CB8AC3E}">
        <p14:creationId xmlns:p14="http://schemas.microsoft.com/office/powerpoint/2010/main" val="3605958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What</a:t>
            </a:r>
            <a:r>
              <a:rPr lang="en-US" baseline="0" dirty="0" smtClean="0"/>
              <a:t> will happen if they do not take AE or if they fail AE</a:t>
            </a:r>
          </a:p>
          <a:p>
            <a:pPr marL="228600" indent="-228600">
              <a:buAutoNum type="arabicParenR"/>
            </a:pPr>
            <a:r>
              <a:rPr lang="en-US" baseline="0" dirty="0" smtClean="0"/>
              <a:t>If you do not take 12 units per quarter, then you will be in big trouble with the International Center</a:t>
            </a:r>
          </a:p>
          <a:p>
            <a:pPr marL="228600" indent="-228600">
              <a:buAutoNum type="arabicParenR"/>
            </a:pPr>
            <a:r>
              <a:rPr lang="en-US" baseline="0" dirty="0" smtClean="0"/>
              <a:t>This deadline is final. </a:t>
            </a:r>
          </a:p>
          <a:p>
            <a:pPr marL="228600" indent="-228600">
              <a:buAutoNum type="arabicParenR"/>
            </a:pPr>
            <a:r>
              <a:rPr lang="en-US" baseline="0" dirty="0" smtClean="0"/>
              <a:t>Really, actually do this.</a:t>
            </a:r>
          </a:p>
          <a:p>
            <a:pPr marL="228600" indent="-228600">
              <a:buAutoNum type="arabicParenR"/>
            </a:pPr>
            <a:r>
              <a:rPr lang="en-US" baseline="0" dirty="0" smtClean="0"/>
              <a:t>We caught 20 students cheating in Spring quarter. All of them were international students. None of these students will be returning in the fall, and 9 of these students are never allowed to attend a UC ever again. </a:t>
            </a:r>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28</a:t>
            </a:fld>
            <a:endParaRPr lang="en-US"/>
          </a:p>
        </p:txBody>
      </p:sp>
    </p:spTree>
    <p:extLst>
      <p:ext uri="{BB962C8B-B14F-4D97-AF65-F5344CB8AC3E}">
        <p14:creationId xmlns:p14="http://schemas.microsoft.com/office/powerpoint/2010/main" val="974787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29</a:t>
            </a:fld>
            <a:endParaRPr lang="en-US"/>
          </a:p>
        </p:txBody>
      </p:sp>
    </p:spTree>
    <p:extLst>
      <p:ext uri="{BB962C8B-B14F-4D97-AF65-F5344CB8AC3E}">
        <p14:creationId xmlns:p14="http://schemas.microsoft.com/office/powerpoint/2010/main" val="912447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3</a:t>
            </a:fld>
            <a:endParaRPr lang="en-US"/>
          </a:p>
        </p:txBody>
      </p:sp>
    </p:spTree>
    <p:extLst>
      <p:ext uri="{BB962C8B-B14F-4D97-AF65-F5344CB8AC3E}">
        <p14:creationId xmlns:p14="http://schemas.microsoft.com/office/powerpoint/2010/main" val="2671199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30</a:t>
            </a:fld>
            <a:endParaRPr lang="en-US"/>
          </a:p>
        </p:txBody>
      </p:sp>
    </p:spTree>
    <p:extLst>
      <p:ext uri="{BB962C8B-B14F-4D97-AF65-F5344CB8AC3E}">
        <p14:creationId xmlns:p14="http://schemas.microsoft.com/office/powerpoint/2010/main" val="3538915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31</a:t>
            </a:fld>
            <a:endParaRPr lang="en-US"/>
          </a:p>
        </p:txBody>
      </p:sp>
    </p:spTree>
    <p:extLst>
      <p:ext uri="{BB962C8B-B14F-4D97-AF65-F5344CB8AC3E}">
        <p14:creationId xmlns:p14="http://schemas.microsoft.com/office/powerpoint/2010/main" val="507451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32</a:t>
            </a:fld>
            <a:endParaRPr lang="en-US"/>
          </a:p>
        </p:txBody>
      </p:sp>
    </p:spTree>
    <p:extLst>
      <p:ext uri="{BB962C8B-B14F-4D97-AF65-F5344CB8AC3E}">
        <p14:creationId xmlns:p14="http://schemas.microsoft.com/office/powerpoint/2010/main" val="1924527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33</a:t>
            </a:fld>
            <a:endParaRPr lang="en-US"/>
          </a:p>
        </p:txBody>
      </p:sp>
    </p:spTree>
    <p:extLst>
      <p:ext uri="{BB962C8B-B14F-4D97-AF65-F5344CB8AC3E}">
        <p14:creationId xmlns:p14="http://schemas.microsoft.com/office/powerpoint/2010/main" val="10582923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34</a:t>
            </a:fld>
            <a:endParaRPr lang="en-US"/>
          </a:p>
        </p:txBody>
      </p:sp>
    </p:spTree>
    <p:extLst>
      <p:ext uri="{BB962C8B-B14F-4D97-AF65-F5344CB8AC3E}">
        <p14:creationId xmlns:p14="http://schemas.microsoft.com/office/powerpoint/2010/main" val="2847836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35</a:t>
            </a:fld>
            <a:endParaRPr lang="en-US"/>
          </a:p>
        </p:txBody>
      </p:sp>
    </p:spTree>
    <p:extLst>
      <p:ext uri="{BB962C8B-B14F-4D97-AF65-F5344CB8AC3E}">
        <p14:creationId xmlns:p14="http://schemas.microsoft.com/office/powerpoint/2010/main" val="2179619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36</a:t>
            </a:fld>
            <a:endParaRPr lang="en-US"/>
          </a:p>
        </p:txBody>
      </p:sp>
    </p:spTree>
    <p:extLst>
      <p:ext uri="{BB962C8B-B14F-4D97-AF65-F5344CB8AC3E}">
        <p14:creationId xmlns:p14="http://schemas.microsoft.com/office/powerpoint/2010/main" val="3466467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4</a:t>
            </a:fld>
            <a:endParaRPr lang="en-US"/>
          </a:p>
        </p:txBody>
      </p:sp>
    </p:spTree>
    <p:extLst>
      <p:ext uri="{BB962C8B-B14F-4D97-AF65-F5344CB8AC3E}">
        <p14:creationId xmlns:p14="http://schemas.microsoft.com/office/powerpoint/2010/main" val="3285526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5</a:t>
            </a:fld>
            <a:endParaRPr lang="en-US"/>
          </a:p>
        </p:txBody>
      </p:sp>
    </p:spTree>
    <p:extLst>
      <p:ext uri="{BB962C8B-B14F-4D97-AF65-F5344CB8AC3E}">
        <p14:creationId xmlns:p14="http://schemas.microsoft.com/office/powerpoint/2010/main" val="48873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6</a:t>
            </a:fld>
            <a:endParaRPr lang="en-US"/>
          </a:p>
        </p:txBody>
      </p:sp>
    </p:spTree>
    <p:extLst>
      <p:ext uri="{BB962C8B-B14F-4D97-AF65-F5344CB8AC3E}">
        <p14:creationId xmlns:p14="http://schemas.microsoft.com/office/powerpoint/2010/main" val="64339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C34AF-57AD-4B4C-8D56-2941ABC88C6D}" type="slidenum">
              <a:rPr lang="en-US" smtClean="0"/>
              <a:pPr>
                <a:defRPr/>
              </a:pPr>
              <a:t>7</a:t>
            </a:fld>
            <a:endParaRPr lang="en-US"/>
          </a:p>
        </p:txBody>
      </p:sp>
    </p:spTree>
    <p:extLst>
      <p:ext uri="{BB962C8B-B14F-4D97-AF65-F5344CB8AC3E}">
        <p14:creationId xmlns:p14="http://schemas.microsoft.com/office/powerpoint/2010/main" val="2559217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a:t>
            </a:r>
            <a:r>
              <a:rPr lang="en-US" i="1" dirty="0" smtClean="0"/>
              <a:t>U.S. News &amp; World Report’s </a:t>
            </a:r>
            <a:r>
              <a:rPr lang="en-US" dirty="0" smtClean="0"/>
              <a:t>“Best Colleges 2011 Rankings” released August, 2012, UC Irvine is</a:t>
            </a:r>
            <a:r>
              <a:rPr lang="en-US" baseline="0" dirty="0" smtClean="0"/>
              <a:t> </a:t>
            </a:r>
            <a:r>
              <a:rPr lang="en-US" dirty="0" smtClean="0"/>
              <a:t>12</a:t>
            </a:r>
            <a:r>
              <a:rPr lang="en-US" baseline="30000" dirty="0" smtClean="0"/>
              <a:t>th</a:t>
            </a:r>
            <a:r>
              <a:rPr lang="en-US" dirty="0" smtClean="0"/>
              <a:t> among public universities. Among all universities, public and private, UC Irvine leaped five places to 41</a:t>
            </a:r>
            <a:r>
              <a:rPr lang="en-US" baseline="30000" dirty="0" smtClean="0"/>
              <a:t>st </a:t>
            </a:r>
            <a:r>
              <a:rPr lang="en-US" dirty="0" smtClean="0"/>
              <a:t>(from 46</a:t>
            </a:r>
            <a:r>
              <a:rPr lang="en-US" baseline="30000" dirty="0" smtClean="0"/>
              <a:t>th</a:t>
            </a:r>
            <a:r>
              <a:rPr lang="en-US" dirty="0" smtClean="0"/>
              <a:t> in 2010.) </a:t>
            </a:r>
            <a:br>
              <a:rPr lang="en-US" dirty="0" smtClean="0"/>
            </a:br>
            <a:endParaRPr lang="en-US" dirty="0"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98F71F-39E2-494E-8A3B-8A8417F637E2}" type="slidenum">
              <a:rPr lang="en-US" smtClean="0"/>
              <a:pPr eaLnBrk="1" hangingPunct="1"/>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Go to the beach - The UCI campus is located about 3 kilometers from the Pacific Ocean and is close to the famous beach communities of Newport Beach, Laguna Beach, and Huntington Beach, known officially as “Surf City.”</a:t>
            </a:r>
          </a:p>
          <a:p>
            <a:r>
              <a:rPr lang="en-US" dirty="0" smtClean="0"/>
              <a:t>Go to the movies &amp;</a:t>
            </a:r>
            <a:r>
              <a:rPr lang="en-US" baseline="0" dirty="0" smtClean="0"/>
              <a:t> go </a:t>
            </a:r>
            <a:r>
              <a:rPr lang="en-US" dirty="0" smtClean="0"/>
              <a:t>shopping – There</a:t>
            </a:r>
            <a:r>
              <a:rPr lang="en-US" baseline="0" dirty="0" smtClean="0"/>
              <a:t> are several e</a:t>
            </a:r>
            <a:r>
              <a:rPr lang="en-US" dirty="0" smtClean="0"/>
              <a:t>ntertainment districts, malls, theaters, all within 15 minutes of UCI</a:t>
            </a:r>
            <a:r>
              <a:rPr lang="en-US" baseline="0" dirty="0" smtClean="0"/>
              <a:t> – there’s Fashion Island, the Irvine Spectrum, South Coast Plaza, and the University Center just to name a few!</a:t>
            </a:r>
          </a:p>
          <a:p>
            <a:endParaRPr lang="en-US" dirty="0"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8B0F6E7-EC01-4921-8B4E-82F311998BDF}" type="slidenum">
              <a:rPr lang="en-US" smtClean="0"/>
              <a:pPr eaLnBrk="1" hangingPunct="1"/>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pPr>
              <a:defRPr/>
            </a:pPr>
            <a:endParaRPr lang="en-US"/>
          </a:p>
        </p:txBody>
      </p:sp>
      <p:sp>
        <p:nvSpPr>
          <p:cNvPr id="5" name="Footer Placeholder 4"/>
          <p:cNvSpPr>
            <a:spLocks noGrp="1"/>
          </p:cNvSpPr>
          <p:nvPr>
            <p:ph type="ftr" sz="quarter" idx="11"/>
          </p:nvPr>
        </p:nvSpPr>
        <p:spPr>
          <a:xfrm>
            <a:off x="1174044" y="5357592"/>
            <a:ext cx="5034845" cy="365125"/>
          </a:xfrm>
        </p:spPr>
        <p:txBody>
          <a:bodyPr/>
          <a:lstStyle/>
          <a:p>
            <a:pPr>
              <a:defRPr/>
            </a:pPr>
            <a:endParaRPr lang="en-U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pPr>
              <a:defRPr/>
            </a:pPr>
            <a:fld id="{016EE80F-808C-4C28-A855-15EE3CA229D4}"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870838D-2533-4A83-8CED-409E04BAED87}"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82A5A88-6A32-45B8-A13F-F3C8C8CD84EE}"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lvl1pPr algn="l">
              <a:defRPr>
                <a:latin typeface="+mj-lt"/>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457200" y="1752600"/>
            <a:ext cx="8305800" cy="22098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18388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C0ADFEC-FD8B-41DE-A27C-7DD1AA094E80}"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E586440-1D1C-418C-809D-72C4AE821CA9}"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3219A0C-51F4-4C02-9C6E-63233BDD4105}" type="slidenum">
              <a:rPr lang="en-US" smtClean="0"/>
              <a:pPr>
                <a:defRPr/>
              </a:pPr>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2C951DD-ED69-4824-9A9A-0CE2CE7E9BB1}" type="slidenum">
              <a:rPr lang="en-US" smtClean="0"/>
              <a:pPr>
                <a:defRPr/>
              </a:pPr>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A6092AF-6EBE-4052-B44F-243AD2A5FE35}"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EE4A4D6-98CB-480D-B3FA-5C5F22F8D5BE}"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pPr>
              <a:defRPr/>
            </a:pPr>
            <a:endParaRPr lang="en-US"/>
          </a:p>
        </p:txBody>
      </p:sp>
      <p:sp>
        <p:nvSpPr>
          <p:cNvPr id="6" name="Footer Placeholder 5"/>
          <p:cNvSpPr>
            <a:spLocks noGrp="1"/>
          </p:cNvSpPr>
          <p:nvPr>
            <p:ph type="ftr" sz="quarter" idx="11"/>
          </p:nvPr>
        </p:nvSpPr>
        <p:spPr>
          <a:xfrm rot="-60000">
            <a:off x="914554" y="5829261"/>
            <a:ext cx="3522607" cy="365125"/>
          </a:xfrm>
        </p:spPr>
        <p:txBody>
          <a:bodyPr/>
          <a:lstStyle/>
          <a:p>
            <a:pPr>
              <a:defRPr/>
            </a:pPr>
            <a:endParaRPr lang="en-US"/>
          </a:p>
        </p:txBody>
      </p:sp>
      <p:sp>
        <p:nvSpPr>
          <p:cNvPr id="7" name="Slide Number Placeholder 6"/>
          <p:cNvSpPr>
            <a:spLocks noGrp="1"/>
          </p:cNvSpPr>
          <p:nvPr>
            <p:ph type="sldNum" sz="quarter" idx="12"/>
          </p:nvPr>
        </p:nvSpPr>
        <p:spPr>
          <a:xfrm rot="60000">
            <a:off x="7557313" y="5896961"/>
            <a:ext cx="554023" cy="365125"/>
          </a:xfrm>
        </p:spPr>
        <p:txBody>
          <a:bodyPr/>
          <a:lstStyle/>
          <a:p>
            <a:pPr>
              <a:defRPr/>
            </a:pPr>
            <a:fld id="{907F4949-88DC-4EDF-A308-F7277864950A}"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pPr>
              <a:defRPr/>
            </a:pPr>
            <a:endParaRPr lang="en-US"/>
          </a:p>
        </p:txBody>
      </p:sp>
      <p:sp>
        <p:nvSpPr>
          <p:cNvPr id="6" name="Footer Placeholder 5"/>
          <p:cNvSpPr>
            <a:spLocks noGrp="1"/>
          </p:cNvSpPr>
          <p:nvPr>
            <p:ph type="ftr" sz="quarter" idx="11"/>
          </p:nvPr>
        </p:nvSpPr>
        <p:spPr>
          <a:xfrm rot="-60000">
            <a:off x="914569" y="5831037"/>
            <a:ext cx="3319043" cy="365125"/>
          </a:xfrm>
        </p:spPr>
        <p:txBody>
          <a:bodyPr/>
          <a:lstStyle/>
          <a:p>
            <a:pPr>
              <a:defRPr/>
            </a:pPr>
            <a:endParaRPr lang="en-US"/>
          </a:p>
        </p:txBody>
      </p:sp>
      <p:sp>
        <p:nvSpPr>
          <p:cNvPr id="7" name="Slide Number Placeholder 6"/>
          <p:cNvSpPr>
            <a:spLocks noGrp="1"/>
          </p:cNvSpPr>
          <p:nvPr>
            <p:ph type="sldNum" sz="quarter" idx="12"/>
          </p:nvPr>
        </p:nvSpPr>
        <p:spPr>
          <a:xfrm rot="60000">
            <a:off x="7562089" y="5900026"/>
            <a:ext cx="554023" cy="365125"/>
          </a:xfrm>
        </p:spPr>
        <p:txBody>
          <a:bodyPr/>
          <a:lstStyle/>
          <a:p>
            <a:pPr>
              <a:defRPr/>
            </a:pPr>
            <a:fld id="{7D610748-6DDE-4EF8-A832-4C03D0A264F2}"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4"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5"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5"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pPr>
              <a:defRPr/>
            </a:pPr>
            <a:endParaRPr lang="en-U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pPr>
              <a:defRPr/>
            </a:pPr>
            <a:endParaRPr lang="en-U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pPr>
              <a:defRPr/>
            </a:pPr>
            <a:r>
              <a:rPr lang="en-US" smtClean="0"/>
              <a:t>1</a:t>
            </a:r>
            <a:endParaRPr lang="en-US"/>
          </a:p>
        </p:txBody>
      </p:sp>
    </p:spTree>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77" r:id="rId7"/>
    <p:sldLayoutId id="2147484778" r:id="rId8"/>
    <p:sldLayoutId id="2147484779" r:id="rId9"/>
    <p:sldLayoutId id="2147484780" r:id="rId10"/>
    <p:sldLayoutId id="2147484781" r:id="rId11"/>
    <p:sldLayoutId id="2147484782" r:id="rId12"/>
  </p:sldLayoutIdLst>
  <p:transition spd="med">
    <p:fade thruBlk="1"/>
  </p:transition>
  <p:timing>
    <p:tnLst>
      <p:par>
        <p:cTn id="1" dur="indefinite" restart="never" nodeType="tmRoot"/>
      </p:par>
    </p:tnLst>
  </p:timing>
  <p:hf hdr="0" ftr="0" dt="0"/>
  <p:txStyles>
    <p:title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www.parking.uci.edu/" TargetMode="External"/><Relationship Id="rId5" Type="http://schemas.openxmlformats.org/officeDocument/2006/relationships/hyperlink" Target="http://www.oit.uci.edu/" TargetMode="Externa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E4A4D6-98CB-480D-B3FA-5C5F22F8D5BE}" type="slidenum">
              <a:rPr lang="en-US" smtClean="0"/>
              <a:pPr>
                <a:defRPr/>
              </a:pPr>
              <a:t>1</a:t>
            </a:fld>
            <a:endParaRPr lang="en-US"/>
          </a:p>
        </p:txBody>
      </p:sp>
      <p:sp>
        <p:nvSpPr>
          <p:cNvPr id="3" name="TextBox 2"/>
          <p:cNvSpPr txBox="1"/>
          <p:nvPr/>
        </p:nvSpPr>
        <p:spPr>
          <a:xfrm>
            <a:off x="1498002" y="2667000"/>
            <a:ext cx="6172200" cy="5262979"/>
          </a:xfrm>
          <a:prstGeom prst="rect">
            <a:avLst/>
          </a:prstGeom>
          <a:noFill/>
        </p:spPr>
        <p:txBody>
          <a:bodyPr wrap="square" numCol="2" rtlCol="0">
            <a:spAutoFit/>
          </a:bodyPr>
          <a:lstStyle/>
          <a:p>
            <a:pPr marL="285750" indent="-285750">
              <a:buFont typeface="Arial" panose="020B0604020202020204" pitchFamily="34" charset="0"/>
              <a:buChar char="•"/>
            </a:pPr>
            <a:r>
              <a:rPr lang="en-US" sz="2400" dirty="0" err="1" smtClean="0"/>
              <a:t>Chunyang</a:t>
            </a:r>
            <a:r>
              <a:rPr lang="en-US" sz="2400" dirty="0" smtClean="0"/>
              <a:t> Cai</a:t>
            </a:r>
          </a:p>
          <a:p>
            <a:pPr marL="285750" indent="-285750">
              <a:buFont typeface="Arial" panose="020B0604020202020204" pitchFamily="34" charset="0"/>
              <a:buChar char="•"/>
            </a:pPr>
            <a:r>
              <a:rPr lang="en-US" sz="2400" dirty="0" err="1" smtClean="0"/>
              <a:t>Canru</a:t>
            </a:r>
            <a:r>
              <a:rPr lang="en-US" sz="2400" dirty="0" smtClean="0"/>
              <a:t> Miao</a:t>
            </a:r>
          </a:p>
          <a:p>
            <a:pPr marL="285750" indent="-285750">
              <a:buFont typeface="Arial" panose="020B0604020202020204" pitchFamily="34" charset="0"/>
              <a:buChar char="•"/>
            </a:pPr>
            <a:r>
              <a:rPr lang="en-US" sz="2400" dirty="0" err="1" smtClean="0"/>
              <a:t>Qingyang</a:t>
            </a:r>
            <a:r>
              <a:rPr lang="en-US" sz="2400" dirty="0" smtClean="0"/>
              <a:t> Zhang</a:t>
            </a:r>
          </a:p>
          <a:p>
            <a:pPr marL="285750" indent="-285750">
              <a:buFont typeface="Arial" panose="020B0604020202020204" pitchFamily="34" charset="0"/>
              <a:buChar char="•"/>
            </a:pPr>
            <a:r>
              <a:rPr lang="en-US" sz="2400" dirty="0" smtClean="0"/>
              <a:t>Joshua Montes</a:t>
            </a:r>
          </a:p>
          <a:p>
            <a:pPr marL="285750" indent="-285750">
              <a:buFont typeface="Arial" panose="020B0604020202020204" pitchFamily="34" charset="0"/>
              <a:buChar char="•"/>
            </a:pPr>
            <a:r>
              <a:rPr lang="en-US" sz="2400" dirty="0" err="1" smtClean="0"/>
              <a:t>Rishikesh</a:t>
            </a:r>
            <a:r>
              <a:rPr lang="en-US" sz="2400" dirty="0" smtClean="0"/>
              <a:t> Chari</a:t>
            </a:r>
          </a:p>
          <a:p>
            <a:pPr marL="285750" indent="-285750">
              <a:buFont typeface="Arial" panose="020B0604020202020204" pitchFamily="34" charset="0"/>
              <a:buChar char="•"/>
            </a:pPr>
            <a:r>
              <a:rPr lang="en-US" sz="2400" dirty="0" err="1" smtClean="0"/>
              <a:t>Jiayu</a:t>
            </a:r>
            <a:r>
              <a:rPr lang="en-US" sz="2400" dirty="0" smtClean="0"/>
              <a:t> Chen</a:t>
            </a:r>
          </a:p>
          <a:p>
            <a:pPr marL="285750" indent="-285750">
              <a:buFont typeface="Arial" panose="020B0604020202020204" pitchFamily="34" charset="0"/>
              <a:buChar char="•"/>
            </a:pPr>
            <a:r>
              <a:rPr lang="en-US" sz="2400" dirty="0" err="1" smtClean="0"/>
              <a:t>Zhuoxuan</a:t>
            </a:r>
            <a:r>
              <a:rPr lang="en-US" sz="2400" dirty="0" smtClean="0"/>
              <a:t> Li</a:t>
            </a:r>
          </a:p>
          <a:p>
            <a:pPr marL="285750" indent="-285750">
              <a:buFont typeface="Arial" panose="020B0604020202020204" pitchFamily="34" charset="0"/>
              <a:buChar char="•"/>
            </a:pPr>
            <a:r>
              <a:rPr lang="en-US" sz="2400" dirty="0" err="1" smtClean="0"/>
              <a:t>Yuanhao</a:t>
            </a:r>
            <a:r>
              <a:rPr lang="en-US" sz="2400" dirty="0" smtClean="0"/>
              <a:t> Li</a:t>
            </a:r>
          </a:p>
          <a:p>
            <a:pPr marL="285750" indent="-285750">
              <a:buFont typeface="Arial" panose="020B0604020202020204" pitchFamily="34" charset="0"/>
              <a:buChar char="•"/>
            </a:pPr>
            <a:r>
              <a:rPr lang="en-US" sz="2400" dirty="0" err="1" smtClean="0"/>
              <a:t>Shenyu</a:t>
            </a:r>
            <a:r>
              <a:rPr lang="en-US" sz="2400" dirty="0" smtClean="0"/>
              <a:t> Li</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err="1" smtClean="0"/>
              <a:t>Yuezhipeng</a:t>
            </a:r>
            <a:r>
              <a:rPr lang="en-US" sz="2400" dirty="0" smtClean="0"/>
              <a:t> Zhang</a:t>
            </a:r>
          </a:p>
          <a:p>
            <a:pPr marL="285750" indent="-285750">
              <a:buFont typeface="Arial" panose="020B0604020202020204" pitchFamily="34" charset="0"/>
              <a:buChar char="•"/>
            </a:pPr>
            <a:r>
              <a:rPr lang="en-US" sz="2400" dirty="0" smtClean="0"/>
              <a:t>Abdullah </a:t>
            </a:r>
            <a:r>
              <a:rPr lang="en-US" sz="2400" dirty="0" err="1" smtClean="0"/>
              <a:t>Alatawneh</a:t>
            </a:r>
            <a:endParaRPr lang="en-US" sz="2400" dirty="0" smtClean="0"/>
          </a:p>
          <a:p>
            <a:pPr marL="285750" indent="-285750">
              <a:buFont typeface="Arial" panose="020B0604020202020204" pitchFamily="34" charset="0"/>
              <a:buChar char="•"/>
            </a:pPr>
            <a:r>
              <a:rPr lang="en-US" sz="2400" dirty="0" smtClean="0"/>
              <a:t>Yanxin Wang</a:t>
            </a:r>
          </a:p>
          <a:p>
            <a:pPr marL="285750" indent="-285750">
              <a:buFont typeface="Arial" panose="020B0604020202020204" pitchFamily="34" charset="0"/>
              <a:buChar char="•"/>
            </a:pPr>
            <a:r>
              <a:rPr lang="en-US" sz="2400" dirty="0" err="1" smtClean="0"/>
              <a:t>Nawaf</a:t>
            </a:r>
            <a:r>
              <a:rPr lang="en-US" sz="2400" dirty="0" smtClean="0"/>
              <a:t> </a:t>
            </a:r>
            <a:r>
              <a:rPr lang="en-US" sz="2400" dirty="0" err="1" smtClean="0"/>
              <a:t>Alghusson</a:t>
            </a:r>
            <a:endParaRPr lang="en-US" sz="2400" dirty="0" smtClean="0"/>
          </a:p>
          <a:p>
            <a:pPr marL="285750" indent="-285750">
              <a:buFont typeface="Arial" panose="020B0604020202020204" pitchFamily="34" charset="0"/>
              <a:buChar char="•"/>
            </a:pPr>
            <a:r>
              <a:rPr lang="en-US" sz="2400" dirty="0" err="1" smtClean="0"/>
              <a:t>Tianrui</a:t>
            </a:r>
            <a:r>
              <a:rPr lang="en-US" sz="2400" dirty="0" smtClean="0"/>
              <a:t> Wang</a:t>
            </a:r>
          </a:p>
          <a:p>
            <a:pPr marL="285750" indent="-285750">
              <a:buFont typeface="Arial" panose="020B0604020202020204" pitchFamily="34" charset="0"/>
              <a:buChar char="•"/>
            </a:pPr>
            <a:r>
              <a:rPr lang="en-US" sz="2400" dirty="0" err="1" smtClean="0"/>
              <a:t>Yiwei</a:t>
            </a:r>
            <a:r>
              <a:rPr lang="en-US" sz="2400" dirty="0" smtClean="0"/>
              <a:t> Zhao</a:t>
            </a:r>
          </a:p>
          <a:p>
            <a:pPr marL="285750" indent="-285750">
              <a:buFont typeface="Arial" panose="020B0604020202020204" pitchFamily="34" charset="0"/>
              <a:buChar char="•"/>
            </a:pPr>
            <a:r>
              <a:rPr lang="en-US" sz="2400" dirty="0" err="1" smtClean="0"/>
              <a:t>Yichen</a:t>
            </a:r>
            <a:r>
              <a:rPr lang="en-US" sz="2400" dirty="0" smtClean="0"/>
              <a:t> Li</a:t>
            </a:r>
          </a:p>
          <a:p>
            <a:pPr marL="285750" indent="-285750">
              <a:buFont typeface="Arial" panose="020B0604020202020204" pitchFamily="34" charset="0"/>
              <a:buChar char="•"/>
            </a:pPr>
            <a:r>
              <a:rPr lang="en-US" sz="2400" dirty="0" err="1" smtClean="0"/>
              <a:t>Zhiyu</a:t>
            </a:r>
            <a:r>
              <a:rPr lang="en-US" sz="2400" dirty="0" smtClean="0"/>
              <a:t> Yuan</a:t>
            </a:r>
          </a:p>
          <a:p>
            <a:pPr marL="285750" indent="-285750">
              <a:buFont typeface="Arial" panose="020B0604020202020204" pitchFamily="34" charset="0"/>
              <a:buChar char="•"/>
            </a:pPr>
            <a:r>
              <a:rPr lang="en-US" sz="2400" dirty="0" err="1" smtClean="0"/>
              <a:t>Gengchen</a:t>
            </a:r>
            <a:r>
              <a:rPr lang="en-US" sz="2400" dirty="0" smtClean="0"/>
              <a:t> Fan</a:t>
            </a:r>
          </a:p>
        </p:txBody>
      </p:sp>
      <p:sp>
        <p:nvSpPr>
          <p:cNvPr id="4" name="TextBox 3"/>
          <p:cNvSpPr txBox="1"/>
          <p:nvPr/>
        </p:nvSpPr>
        <p:spPr>
          <a:xfrm>
            <a:off x="1447800" y="1371600"/>
            <a:ext cx="6477000" cy="769441"/>
          </a:xfrm>
          <a:prstGeom prst="rect">
            <a:avLst/>
          </a:prstGeom>
          <a:noFill/>
        </p:spPr>
        <p:txBody>
          <a:bodyPr wrap="square" rtlCol="0">
            <a:spAutoFit/>
          </a:bodyPr>
          <a:lstStyle/>
          <a:p>
            <a:r>
              <a:rPr lang="en-US" sz="2200" b="1" dirty="0" smtClean="0">
                <a:solidFill>
                  <a:srgbClr val="C00000"/>
                </a:solidFill>
              </a:rPr>
              <a:t>If your name is below – please take your belongings with you and meet at the front.</a:t>
            </a:r>
            <a:endParaRPr lang="en-US" sz="2200" b="1" dirty="0">
              <a:solidFill>
                <a:srgbClr val="C00000"/>
              </a:solidFill>
            </a:endParaRPr>
          </a:p>
        </p:txBody>
      </p:sp>
    </p:spTree>
    <p:extLst>
      <p:ext uri="{BB962C8B-B14F-4D97-AF65-F5344CB8AC3E}">
        <p14:creationId xmlns:p14="http://schemas.microsoft.com/office/powerpoint/2010/main" val="860912428"/>
      </p:ext>
    </p:extLst>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457200"/>
            <a:ext cx="8229600" cy="914400"/>
          </a:xfrm>
        </p:spPr>
        <p:txBody>
          <a:bodyPr>
            <a:normAutofit/>
          </a:bodyPr>
          <a:lstStyle/>
          <a:p>
            <a:pPr>
              <a:defRPr/>
            </a:pPr>
            <a:r>
              <a:rPr lang="en-US" b="1" dirty="0" smtClean="0">
                <a:solidFill>
                  <a:srgbClr val="1F1F1F"/>
                </a:solidFill>
                <a:latin typeface="Adobe Caslon Pro"/>
                <a:cs typeface="Adobe Caslon Pro"/>
              </a:rPr>
              <a:t>UCI—An International Focus</a:t>
            </a:r>
          </a:p>
        </p:txBody>
      </p:sp>
      <p:pic>
        <p:nvPicPr>
          <p:cNvPr id="7174" name="Picture 6" descr="C:\Users\Jillian\Desktop\globeintl.jpg"/>
          <p:cNvPicPr>
            <a:picLocks noChangeAspect="1" noChangeArrowheads="1"/>
          </p:cNvPicPr>
          <p:nvPr/>
        </p:nvPicPr>
        <p:blipFill>
          <a:blip r:embed="rId3">
            <a:extLst>
              <a:ext uri="{BEBA8EAE-BF5A-486C-A8C5-ECC9F3942E4B}">
                <a14:imgProps xmlns:a14="http://schemas.microsoft.com/office/drawing/2010/main">
                  <a14:imgLayer r:embed="rId4">
                    <a14:imgEffect>
                      <a14:artisticLineDrawing/>
                    </a14:imgEffect>
                    <a14:imgEffect>
                      <a14:sharpenSoften amount="-10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133600" y="1206500"/>
            <a:ext cx="4889500" cy="4889500"/>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61443" name="Rectangle 3"/>
          <p:cNvSpPr>
            <a:spLocks noGrp="1" noChangeArrowheads="1"/>
          </p:cNvSpPr>
          <p:nvPr>
            <p:ph type="body" sz="quarter" idx="10"/>
          </p:nvPr>
        </p:nvSpPr>
        <p:spPr>
          <a:xfrm>
            <a:off x="766010" y="1676400"/>
            <a:ext cx="7543800" cy="4572000"/>
          </a:xfrm>
        </p:spPr>
        <p:txBody>
          <a:bodyPr>
            <a:noAutofit/>
          </a:bodyPr>
          <a:lstStyle/>
          <a:p>
            <a:pPr>
              <a:buFont typeface="Wingdings" charset="2"/>
              <a:buChar char="Ø"/>
              <a:defRPr/>
            </a:pPr>
            <a:r>
              <a:rPr lang="en-US" sz="3400" b="1" dirty="0" smtClean="0">
                <a:latin typeface="Estrangelo Edessa" panose="03080600000000000000" pitchFamily="66" charset="0"/>
                <a:cs typeface="Estrangelo Edessa" panose="03080600000000000000" pitchFamily="66" charset="0"/>
              </a:rPr>
              <a:t>80 different languages spoken on campus</a:t>
            </a:r>
          </a:p>
          <a:p>
            <a:pPr>
              <a:buFont typeface="Wingdings" charset="2"/>
              <a:buChar char="Ø"/>
              <a:defRPr/>
            </a:pPr>
            <a:r>
              <a:rPr lang="en-US" sz="3400" b="1" dirty="0" smtClean="0">
                <a:latin typeface="Estrangelo Edessa" panose="03080600000000000000" pitchFamily="66" charset="0"/>
                <a:cs typeface="Estrangelo Edessa" panose="03080600000000000000" pitchFamily="66" charset="0"/>
              </a:rPr>
              <a:t>70% of students have at least one parent born outside the U.S.</a:t>
            </a:r>
          </a:p>
          <a:p>
            <a:pPr>
              <a:buFont typeface="Wingdings" charset="2"/>
              <a:buChar char="Ø"/>
              <a:defRPr/>
            </a:pPr>
            <a:r>
              <a:rPr lang="en-US" sz="3400" b="1" dirty="0" smtClean="0">
                <a:latin typeface="Estrangelo Edessa" panose="03080600000000000000" pitchFamily="66" charset="0"/>
                <a:cs typeface="Estrangelo Edessa" panose="03080600000000000000" pitchFamily="66" charset="0"/>
              </a:rPr>
              <a:t>20% of students are born outside of the U.S.</a:t>
            </a:r>
          </a:p>
          <a:p>
            <a:pPr>
              <a:buFont typeface="Wingdings" charset="2"/>
              <a:buChar char="Ø"/>
              <a:defRPr/>
            </a:pPr>
            <a:r>
              <a:rPr lang="en-US" sz="3400" b="1" dirty="0" smtClean="0">
                <a:latin typeface="Estrangelo Edessa" panose="03080600000000000000" pitchFamily="66" charset="0"/>
                <a:cs typeface="Estrangelo Edessa" panose="03080600000000000000" pitchFamily="66" charset="0"/>
              </a:rPr>
              <a:t>Globally renowned faculty from many different countries</a:t>
            </a:r>
          </a:p>
          <a:p>
            <a:pPr>
              <a:defRPr/>
            </a:pPr>
            <a:endParaRPr lang="en-US" dirty="0" smtClean="0"/>
          </a:p>
        </p:txBody>
      </p:sp>
    </p:spTree>
    <p:extLst>
      <p:ext uri="{BB962C8B-B14F-4D97-AF65-F5344CB8AC3E}">
        <p14:creationId xmlns:p14="http://schemas.microsoft.com/office/powerpoint/2010/main" val="30815679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047750" y="938463"/>
            <a:ext cx="7162800" cy="762000"/>
          </a:xfrm>
        </p:spPr>
        <p:txBody>
          <a:bodyPr>
            <a:normAutofit/>
          </a:bodyPr>
          <a:lstStyle/>
          <a:p>
            <a:pPr eaLnBrk="1" hangingPunct="1">
              <a:defRPr/>
            </a:pPr>
            <a:r>
              <a:rPr lang="en-US" b="1" dirty="0" smtClean="0">
                <a:solidFill>
                  <a:srgbClr val="1F1F1F"/>
                </a:solidFill>
                <a:latin typeface="Adobe Caslon Pro"/>
                <a:cs typeface="Adobe Caslon Pro"/>
              </a:rPr>
              <a:t>Ethnicity of UCI Students</a:t>
            </a:r>
          </a:p>
        </p:txBody>
      </p:sp>
      <p:graphicFrame>
        <p:nvGraphicFramePr>
          <p:cNvPr id="7" name="Table 6"/>
          <p:cNvGraphicFramePr>
            <a:graphicFrameLocks noGrp="1"/>
          </p:cNvGraphicFramePr>
          <p:nvPr>
            <p:extLst>
              <p:ext uri="{D42A27DB-BD31-4B8C-83A1-F6EECF244321}">
                <p14:modId xmlns:p14="http://schemas.microsoft.com/office/powerpoint/2010/main" val="2497209820"/>
              </p:ext>
            </p:extLst>
          </p:nvPr>
        </p:nvGraphicFramePr>
        <p:xfrm>
          <a:off x="1047750" y="2667000"/>
          <a:ext cx="7079540" cy="3060756"/>
        </p:xfrm>
        <a:graphic>
          <a:graphicData uri="http://schemas.openxmlformats.org/drawingml/2006/table">
            <a:tbl>
              <a:tblPr>
                <a:tableStyleId>{69CF1AB2-1976-4502-BF36-3FF5EA218861}</a:tableStyleId>
              </a:tblPr>
              <a:tblGrid>
                <a:gridCol w="4025800">
                  <a:extLst>
                    <a:ext uri="{9D8B030D-6E8A-4147-A177-3AD203B41FA5}">
                      <a16:colId xmlns:a16="http://schemas.microsoft.com/office/drawing/2014/main" val="20000"/>
                    </a:ext>
                  </a:extLst>
                </a:gridCol>
                <a:gridCol w="3053740">
                  <a:extLst>
                    <a:ext uri="{9D8B030D-6E8A-4147-A177-3AD203B41FA5}">
                      <a16:colId xmlns:a16="http://schemas.microsoft.com/office/drawing/2014/main" val="20001"/>
                    </a:ext>
                  </a:extLst>
                </a:gridCol>
              </a:tblGrid>
              <a:tr h="287143">
                <a:tc>
                  <a:txBody>
                    <a:bodyPr/>
                    <a:lstStyle/>
                    <a:p>
                      <a:r>
                        <a:rPr lang="en-US" sz="2000" dirty="0">
                          <a:solidFill>
                            <a:schemeClr val="bg1"/>
                          </a:solidFill>
                        </a:rPr>
                        <a:t>Ethnicity  </a:t>
                      </a:r>
                    </a:p>
                  </a:txBody>
                  <a:tcPr marL="71298" marR="71298" marT="35649" marB="35649" anchor="ctr">
                    <a:solidFill>
                      <a:srgbClr val="002469"/>
                    </a:solidFill>
                  </a:tcPr>
                </a:tc>
                <a:tc>
                  <a:txBody>
                    <a:bodyPr/>
                    <a:lstStyle/>
                    <a:p>
                      <a:r>
                        <a:rPr lang="en-US" sz="2000" dirty="0">
                          <a:solidFill>
                            <a:schemeClr val="bg1"/>
                          </a:solidFill>
                        </a:rPr>
                        <a:t>Percent  </a:t>
                      </a:r>
                      <a:r>
                        <a:rPr lang="en-US" sz="2000" dirty="0" smtClean="0">
                          <a:solidFill>
                            <a:schemeClr val="bg1"/>
                          </a:solidFill>
                        </a:rPr>
                        <a:t>(approximate)</a:t>
                      </a:r>
                      <a:endParaRPr lang="en-US" sz="2000" dirty="0">
                        <a:solidFill>
                          <a:schemeClr val="bg1"/>
                        </a:solidFill>
                      </a:endParaRPr>
                    </a:p>
                  </a:txBody>
                  <a:tcPr marL="71298" marR="71298" marT="35649" marB="35649" anchor="ctr">
                    <a:solidFill>
                      <a:srgbClr val="002469"/>
                    </a:solidFill>
                  </a:tcPr>
                </a:tc>
                <a:extLst>
                  <a:ext uri="{0D108BD9-81ED-4DB2-BD59-A6C34878D82A}">
                    <a16:rowId xmlns:a16="http://schemas.microsoft.com/office/drawing/2014/main" val="10000"/>
                  </a:ext>
                </a:extLst>
              </a:tr>
              <a:tr h="521429">
                <a:tc>
                  <a:txBody>
                    <a:bodyPr/>
                    <a:lstStyle/>
                    <a:p>
                      <a:r>
                        <a:rPr lang="en-US" sz="2000" dirty="0" smtClean="0"/>
                        <a:t>Asian/Asian American</a:t>
                      </a:r>
                      <a:endParaRPr lang="en-US" sz="2000" b="0" dirty="0">
                        <a:solidFill>
                          <a:srgbClr val="C00000"/>
                        </a:solidFill>
                      </a:endParaRPr>
                    </a:p>
                  </a:txBody>
                  <a:tcPr marL="71298" marR="71298" marT="35649" marB="35649" anchor="ctr"/>
                </a:tc>
                <a:tc>
                  <a:txBody>
                    <a:bodyPr/>
                    <a:lstStyle/>
                    <a:p>
                      <a:r>
                        <a:rPr lang="en-US" sz="2000" dirty="0" smtClean="0"/>
                        <a:t>55%</a:t>
                      </a:r>
                      <a:endParaRPr lang="en-US" sz="2000" dirty="0">
                        <a:solidFill>
                          <a:srgbClr val="C00000"/>
                        </a:solidFill>
                      </a:endParaRPr>
                    </a:p>
                  </a:txBody>
                  <a:tcPr marL="71298" marR="71298" marT="35649" marB="35649" anchor="ctr"/>
                </a:tc>
                <a:extLst>
                  <a:ext uri="{0D108BD9-81ED-4DB2-BD59-A6C34878D82A}">
                    <a16:rowId xmlns:a16="http://schemas.microsoft.com/office/drawing/2014/main" val="10001"/>
                  </a:ext>
                </a:extLst>
              </a:tr>
              <a:tr h="584656">
                <a:tc>
                  <a:txBody>
                    <a:bodyPr/>
                    <a:lstStyle/>
                    <a:p>
                      <a:r>
                        <a:rPr lang="en-US" sz="2000" dirty="0" smtClean="0"/>
                        <a:t>Chicano/Latino</a:t>
                      </a:r>
                      <a:endParaRPr lang="en-US" sz="2000" b="0" dirty="0">
                        <a:solidFill>
                          <a:srgbClr val="C00000"/>
                        </a:solidFill>
                      </a:endParaRPr>
                    </a:p>
                  </a:txBody>
                  <a:tcPr marL="71298" marR="71298" marT="35649" marB="35649" anchor="ctr"/>
                </a:tc>
                <a:tc>
                  <a:txBody>
                    <a:bodyPr/>
                    <a:lstStyle/>
                    <a:p>
                      <a:r>
                        <a:rPr lang="en-US" sz="2000" dirty="0" smtClean="0"/>
                        <a:t>23%</a:t>
                      </a:r>
                      <a:endParaRPr lang="en-US" sz="2000" dirty="0">
                        <a:solidFill>
                          <a:srgbClr val="C00000"/>
                        </a:solidFill>
                      </a:endParaRPr>
                    </a:p>
                  </a:txBody>
                  <a:tcPr marL="71298" marR="71298" marT="35649" marB="35649" anchor="ctr"/>
                </a:tc>
                <a:extLst>
                  <a:ext uri="{0D108BD9-81ED-4DB2-BD59-A6C34878D82A}">
                    <a16:rowId xmlns:a16="http://schemas.microsoft.com/office/drawing/2014/main" val="10002"/>
                  </a:ext>
                </a:extLst>
              </a:tr>
              <a:tr h="507386">
                <a:tc>
                  <a:txBody>
                    <a:bodyPr/>
                    <a:lstStyle/>
                    <a:p>
                      <a:r>
                        <a:rPr lang="en-US" sz="2000" dirty="0" smtClean="0"/>
                        <a:t>White</a:t>
                      </a:r>
                      <a:r>
                        <a:rPr lang="en-US" sz="2000" baseline="0" dirty="0" smtClean="0"/>
                        <a:t>/Caucasian</a:t>
                      </a:r>
                      <a:endParaRPr lang="en-US" sz="2000" b="0" dirty="0">
                        <a:solidFill>
                          <a:srgbClr val="C00000"/>
                        </a:solidFill>
                      </a:endParaRPr>
                    </a:p>
                  </a:txBody>
                  <a:tcPr marL="71298" marR="71298" marT="35649" marB="35649" anchor="ctr"/>
                </a:tc>
                <a:tc>
                  <a:txBody>
                    <a:bodyPr/>
                    <a:lstStyle/>
                    <a:p>
                      <a:r>
                        <a:rPr lang="en-US" sz="2000" dirty="0" smtClean="0"/>
                        <a:t>16%</a:t>
                      </a:r>
                      <a:endParaRPr lang="en-US" sz="2000" dirty="0">
                        <a:solidFill>
                          <a:srgbClr val="C00000"/>
                        </a:solidFill>
                      </a:endParaRPr>
                    </a:p>
                  </a:txBody>
                  <a:tcPr marL="71298" marR="71298" marT="35649" marB="35649" anchor="ctr"/>
                </a:tc>
                <a:extLst>
                  <a:ext uri="{0D108BD9-81ED-4DB2-BD59-A6C34878D82A}">
                    <a16:rowId xmlns:a16="http://schemas.microsoft.com/office/drawing/2014/main" val="10003"/>
                  </a:ext>
                </a:extLst>
              </a:tr>
              <a:tr h="507386">
                <a:tc>
                  <a:txBody>
                    <a:bodyPr/>
                    <a:lstStyle/>
                    <a:p>
                      <a:r>
                        <a:rPr lang="en-US" sz="2000" dirty="0" smtClean="0"/>
                        <a:t>Unknown/Other</a:t>
                      </a:r>
                      <a:endParaRPr lang="en-US" sz="2000" b="0" dirty="0">
                        <a:solidFill>
                          <a:srgbClr val="C00000"/>
                        </a:solidFill>
                      </a:endParaRPr>
                    </a:p>
                  </a:txBody>
                  <a:tcPr marL="71298" marR="71298" marT="35649" marB="35649" anchor="ctr"/>
                </a:tc>
                <a:tc>
                  <a:txBody>
                    <a:bodyPr/>
                    <a:lstStyle/>
                    <a:p>
                      <a:r>
                        <a:rPr lang="en-US" sz="2000" dirty="0" smtClean="0"/>
                        <a:t>3%</a:t>
                      </a:r>
                      <a:endParaRPr lang="en-US" sz="2000" dirty="0">
                        <a:solidFill>
                          <a:srgbClr val="C00000"/>
                        </a:solidFill>
                      </a:endParaRPr>
                    </a:p>
                  </a:txBody>
                  <a:tcPr marL="71298" marR="71298" marT="35649" marB="35649" anchor="ctr"/>
                </a:tc>
                <a:extLst>
                  <a:ext uri="{0D108BD9-81ED-4DB2-BD59-A6C34878D82A}">
                    <a16:rowId xmlns:a16="http://schemas.microsoft.com/office/drawing/2014/main" val="10004"/>
                  </a:ext>
                </a:extLst>
              </a:tr>
              <a:tr h="563801">
                <a:tc>
                  <a:txBody>
                    <a:bodyPr/>
                    <a:lstStyle/>
                    <a:p>
                      <a:r>
                        <a:rPr lang="en-US" sz="2000" dirty="0" smtClean="0"/>
                        <a:t>Black</a:t>
                      </a:r>
                      <a:endParaRPr lang="en-US" sz="2000" b="0" dirty="0">
                        <a:solidFill>
                          <a:srgbClr val="C00000"/>
                        </a:solidFill>
                      </a:endParaRPr>
                    </a:p>
                  </a:txBody>
                  <a:tcPr marL="71298" marR="71298" marT="35649" marB="35649" anchor="ctr"/>
                </a:tc>
                <a:tc>
                  <a:txBody>
                    <a:bodyPr/>
                    <a:lstStyle/>
                    <a:p>
                      <a:r>
                        <a:rPr lang="en-US" sz="2000" dirty="0" smtClean="0"/>
                        <a:t>3%</a:t>
                      </a:r>
                      <a:endParaRPr lang="en-US" sz="2000" dirty="0">
                        <a:solidFill>
                          <a:srgbClr val="C00000"/>
                        </a:solidFill>
                      </a:endParaRPr>
                    </a:p>
                  </a:txBody>
                  <a:tcPr marL="71298" marR="71298" marT="35649" marB="35649" anchor="ctr"/>
                </a:tc>
                <a:extLst>
                  <a:ext uri="{0D108BD9-81ED-4DB2-BD59-A6C34878D82A}">
                    <a16:rowId xmlns:a16="http://schemas.microsoft.com/office/drawing/2014/main" val="10005"/>
                  </a:ext>
                </a:extLst>
              </a:tr>
            </a:tbl>
          </a:graphicData>
        </a:graphic>
      </p:graphicFrame>
      <p:pic>
        <p:nvPicPr>
          <p:cNvPr id="19485" name="Picture 1"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3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6" name="Picture 2"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3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C:\Users\Jillian\Desktop\8449877_or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968" y="685800"/>
            <a:ext cx="7620000" cy="325409"/>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968" y="1708484"/>
            <a:ext cx="7620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075204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1600200"/>
            <a:ext cx="5723468" cy="3352800"/>
          </a:xfrm>
        </p:spPr>
        <p:txBody>
          <a:bodyPr anchor="ctr">
            <a:normAutofit/>
          </a:bodyPr>
          <a:lstStyle/>
          <a:p>
            <a:r>
              <a:rPr lang="en-US" sz="5400" dirty="0" smtClean="0">
                <a:solidFill>
                  <a:srgbClr val="C00000"/>
                </a:solidFill>
                <a:latin typeface="Coronet" panose="03030502040406070605" pitchFamily="66" charset="0"/>
              </a:rPr>
              <a:t>Very Quick Review of what is required to complete your bachelor’s degree.</a:t>
            </a:r>
            <a:endParaRPr lang="en-US" sz="5400" dirty="0">
              <a:solidFill>
                <a:srgbClr val="C00000"/>
              </a:solidFill>
              <a:latin typeface="Coronet" panose="03030502040406070605" pitchFamily="66" charset="0"/>
            </a:endParaRPr>
          </a:p>
        </p:txBody>
      </p:sp>
    </p:spTree>
    <p:extLst>
      <p:ext uri="{BB962C8B-B14F-4D97-AF65-F5344CB8AC3E}">
        <p14:creationId xmlns:p14="http://schemas.microsoft.com/office/powerpoint/2010/main" val="335506911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1"/>
          <p:cNvSpPr>
            <a:spLocks noGrp="1"/>
          </p:cNvSpPr>
          <p:nvPr>
            <p:ph idx="1"/>
          </p:nvPr>
        </p:nvSpPr>
        <p:spPr>
          <a:xfrm>
            <a:off x="762000" y="3505200"/>
            <a:ext cx="5029200" cy="2209800"/>
          </a:xfrm>
        </p:spPr>
        <p:txBody>
          <a:bodyPr>
            <a:normAutofit lnSpcReduction="10000"/>
          </a:bodyPr>
          <a:lstStyle/>
          <a:p>
            <a:pPr marL="0" indent="0" eaLnBrk="1" hangingPunct="1">
              <a:lnSpc>
                <a:spcPct val="90000"/>
              </a:lnSpc>
              <a:spcBef>
                <a:spcPct val="20000"/>
              </a:spcBef>
              <a:buClrTx/>
              <a:buNone/>
            </a:pPr>
            <a:r>
              <a:rPr lang="en-US" sz="2000" b="1" u="sng" dirty="0" smtClean="0">
                <a:latin typeface="Tahoma" pitchFamily="34" charset="0"/>
                <a:cs typeface="Tahoma" pitchFamily="34" charset="0"/>
              </a:rPr>
              <a:t>Major/Degree Requirements</a:t>
            </a:r>
          </a:p>
          <a:p>
            <a:pPr>
              <a:lnSpc>
                <a:spcPct val="90000"/>
              </a:lnSpc>
              <a:buClrTx/>
              <a:buSzPct val="100000"/>
              <a:buFont typeface="Wingdings" panose="05000000000000000000" pitchFamily="2" charset="2"/>
              <a:buChar char="Ø"/>
            </a:pPr>
            <a:r>
              <a:rPr lang="en-US" sz="2000" dirty="0" smtClean="0">
                <a:latin typeface="Tahoma" pitchFamily="34" charset="0"/>
                <a:cs typeface="Tahoma" pitchFamily="34" charset="0"/>
              </a:rPr>
              <a:t>Listed in catalogue and degree </a:t>
            </a:r>
            <a:endParaRPr lang="en-US" sz="2000" dirty="0" smtClean="0"/>
          </a:p>
          <a:p>
            <a:pPr>
              <a:lnSpc>
                <a:spcPct val="90000"/>
              </a:lnSpc>
              <a:buClrTx/>
              <a:buSzPct val="100000"/>
              <a:buFont typeface="Wingdings" panose="05000000000000000000" pitchFamily="2" charset="2"/>
              <a:buChar char="Ø"/>
            </a:pPr>
            <a:r>
              <a:rPr lang="en-US" sz="2000" i="1" u="sng" dirty="0" smtClean="0">
                <a:latin typeface="Tahoma" pitchFamily="34" charset="0"/>
                <a:cs typeface="Tahoma" pitchFamily="34" charset="0"/>
              </a:rPr>
              <a:t>Online UCI Catalogue</a:t>
            </a:r>
            <a:r>
              <a:rPr lang="en-US" sz="2000" i="1" dirty="0" smtClean="0">
                <a:latin typeface="Tahoma" pitchFamily="34" charset="0"/>
                <a:cs typeface="Tahoma" pitchFamily="34" charset="0"/>
              </a:rPr>
              <a:t>: </a:t>
            </a:r>
            <a:r>
              <a:rPr lang="en-US" sz="2000" b="1" u="sng" dirty="0" smtClean="0">
                <a:solidFill>
                  <a:srgbClr val="00CCFF"/>
                </a:solidFill>
              </a:rPr>
              <a:t>http</a:t>
            </a:r>
            <a:r>
              <a:rPr lang="en-US" sz="2000" b="1" u="sng" dirty="0">
                <a:solidFill>
                  <a:srgbClr val="00CCFF"/>
                </a:solidFill>
              </a:rPr>
              <a:t>://</a:t>
            </a:r>
            <a:r>
              <a:rPr lang="en-US" sz="2000" b="1" u="sng" dirty="0">
                <a:solidFill>
                  <a:srgbClr val="00B0F0"/>
                </a:solidFill>
              </a:rPr>
              <a:t>catalogue.uci.edu</a:t>
            </a:r>
            <a:r>
              <a:rPr lang="en-US" sz="2000" b="1" u="sng" dirty="0" smtClean="0">
                <a:solidFill>
                  <a:srgbClr val="00CCFF"/>
                </a:solidFill>
              </a:rPr>
              <a:t>/ </a:t>
            </a:r>
            <a:endParaRPr lang="en-US" sz="2000" b="1" dirty="0" smtClean="0"/>
          </a:p>
          <a:p>
            <a:pPr marL="0" indent="0" algn="ctr">
              <a:buClrTx/>
              <a:buNone/>
            </a:pPr>
            <a:r>
              <a:rPr lang="en-US" sz="2000" b="1" dirty="0" smtClean="0">
                <a:cs typeface="Tahoma" pitchFamily="34" charset="0"/>
              </a:rPr>
              <a:t>(The catalogue is </a:t>
            </a:r>
            <a:r>
              <a:rPr lang="en-US" sz="2000" b="1" dirty="0">
                <a:cs typeface="Tahoma" pitchFamily="34" charset="0"/>
              </a:rPr>
              <a:t>your contract with the University.  </a:t>
            </a:r>
            <a:r>
              <a:rPr lang="en-US" sz="2000" b="1" dirty="0" smtClean="0">
                <a:cs typeface="Tahoma" pitchFamily="34" charset="0"/>
              </a:rPr>
              <a:t>You’ll </a:t>
            </a:r>
            <a:r>
              <a:rPr lang="en-US" sz="2000" b="1" dirty="0">
                <a:cs typeface="Tahoma" pitchFamily="34" charset="0"/>
              </a:rPr>
              <a:t>find lots of important information in it</a:t>
            </a:r>
            <a:r>
              <a:rPr lang="en-US" sz="2000" b="1" dirty="0" smtClean="0">
                <a:cs typeface="Tahoma" pitchFamily="34" charset="0"/>
              </a:rPr>
              <a:t>.)</a:t>
            </a:r>
            <a:endParaRPr lang="en-US" sz="2000" dirty="0">
              <a:cs typeface="Tahoma" pitchFamily="34" charset="0"/>
            </a:endParaRPr>
          </a:p>
          <a:p>
            <a:pPr marL="342900" indent="-342900" eaLnBrk="1" hangingPunct="1">
              <a:lnSpc>
                <a:spcPct val="90000"/>
              </a:lnSpc>
              <a:spcBef>
                <a:spcPct val="20000"/>
              </a:spcBef>
              <a:buClrTx/>
              <a:buFont typeface="Wingdings" pitchFamily="2" charset="2"/>
              <a:buChar char="Ø"/>
            </a:pPr>
            <a:endParaRPr lang="en-US" sz="2000" b="1" dirty="0" smtClean="0">
              <a:latin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pPr>
              <a:defRPr/>
            </a:pPr>
            <a:fld id="{9C0ADFEC-FD8B-41DE-A27C-7DD1AA094E80}" type="slidenum">
              <a:rPr lang="en-US" smtClean="0"/>
              <a:pPr>
                <a:defRPr/>
              </a:pPr>
              <a:t>13</a:t>
            </a:fld>
            <a:endParaRPr lang="en-US"/>
          </a:p>
        </p:txBody>
      </p:sp>
      <p:pic>
        <p:nvPicPr>
          <p:cNvPr id="1027" name="Picture 3" descr="C:\Users\Jillian\Desktop\uc-logo-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2641" y="863277"/>
            <a:ext cx="954507" cy="9545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05200" y="863277"/>
            <a:ext cx="4191000" cy="2246769"/>
          </a:xfrm>
          <a:prstGeom prst="rect">
            <a:avLst/>
          </a:prstGeom>
          <a:noFill/>
        </p:spPr>
        <p:txBody>
          <a:bodyPr wrap="square" rtlCol="0">
            <a:spAutoFit/>
          </a:bodyPr>
          <a:lstStyle/>
          <a:p>
            <a:r>
              <a:rPr lang="en-US" sz="2000" b="1" u="sng" dirty="0"/>
              <a:t>UC and UCI Requirements</a:t>
            </a:r>
          </a:p>
          <a:p>
            <a:pPr marL="285750" indent="-285750">
              <a:buFont typeface="Wingdings" panose="05000000000000000000" pitchFamily="2" charset="2"/>
              <a:buChar char="Ø"/>
            </a:pPr>
            <a:r>
              <a:rPr lang="en-US" sz="2000" dirty="0"/>
              <a:t>Entry Level Writing (ELW)</a:t>
            </a:r>
          </a:p>
          <a:p>
            <a:pPr marL="285750" indent="-285750">
              <a:buFont typeface="Wingdings" panose="05000000000000000000" pitchFamily="2" charset="2"/>
              <a:buChar char="Ø"/>
            </a:pPr>
            <a:r>
              <a:rPr lang="en-US" sz="2000" dirty="0"/>
              <a:t>American History &amp; Institutions</a:t>
            </a:r>
          </a:p>
          <a:p>
            <a:pPr marL="285750" indent="-285750">
              <a:buFont typeface="Wingdings" panose="05000000000000000000" pitchFamily="2" charset="2"/>
              <a:buChar char="Ø"/>
            </a:pPr>
            <a:r>
              <a:rPr lang="en-US" sz="2000" dirty="0"/>
              <a:t>Minimum 180 quarter units</a:t>
            </a:r>
          </a:p>
          <a:p>
            <a:pPr marL="285750" indent="-285750">
              <a:buFont typeface="Wingdings" panose="05000000000000000000" pitchFamily="2" charset="2"/>
              <a:buChar char="Ø"/>
            </a:pPr>
            <a:r>
              <a:rPr lang="en-US" sz="2000" dirty="0"/>
              <a:t>Minimum 2.0 GPA</a:t>
            </a:r>
          </a:p>
          <a:p>
            <a:pPr marL="285750" indent="-285750">
              <a:buFont typeface="Wingdings" panose="05000000000000000000" pitchFamily="2" charset="2"/>
              <a:buChar char="Ø"/>
            </a:pPr>
            <a:r>
              <a:rPr lang="en-US" sz="2000" dirty="0"/>
              <a:t>General Education </a:t>
            </a:r>
          </a:p>
          <a:p>
            <a:pPr marL="285750" indent="-285750">
              <a:buFont typeface="Wingdings" panose="05000000000000000000" pitchFamily="2" charset="2"/>
              <a:buChar char="Ø"/>
            </a:pPr>
            <a:r>
              <a:rPr lang="en-US" sz="2000" dirty="0"/>
              <a:t>Categories I – VIII</a:t>
            </a:r>
          </a:p>
        </p:txBody>
      </p:sp>
      <p:pic>
        <p:nvPicPr>
          <p:cNvPr id="1029" name="Picture 5" descr="C:\Users\Jillian\Desktop\UCIrvineAnteater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6224" y="1956125"/>
            <a:ext cx="842962" cy="11539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illian\Desktop\Math and Scien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3416968"/>
            <a:ext cx="2530475" cy="2530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Jillian\Desktop\Mickey Writing.jpg"/>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5283993" y="1426769"/>
            <a:ext cx="3154058" cy="177363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6386" name="Picture 5" descr="flag2wm"/>
          <p:cNvPicPr>
            <a:picLocks noChangeAspect="1" noChangeArrowheads="1"/>
          </p:cNvPicPr>
          <p:nvPr/>
        </p:nvPicPr>
        <p:blipFill>
          <a:blip r:embed="rId4" cstate="print">
            <a:lum bright="16000" contrast="30000"/>
          </a:blip>
          <a:srcRect/>
          <a:stretch>
            <a:fillRect/>
          </a:stretch>
        </p:blipFill>
        <p:spPr bwMode="auto">
          <a:xfrm>
            <a:off x="2246301" y="3200400"/>
            <a:ext cx="4422798" cy="3071301"/>
          </a:xfrm>
          <a:prstGeom prst="rect">
            <a:avLst/>
          </a:prstGeom>
          <a:ln>
            <a:noFill/>
          </a:ln>
          <a:effectLst>
            <a:softEdge rad="112500"/>
          </a:effectLst>
        </p:spPr>
      </p:pic>
      <p:sp>
        <p:nvSpPr>
          <p:cNvPr id="17411" name="Rectangle 2"/>
          <p:cNvSpPr>
            <a:spLocks noChangeArrowheads="1"/>
          </p:cNvSpPr>
          <p:nvPr/>
        </p:nvSpPr>
        <p:spPr bwMode="auto">
          <a:xfrm>
            <a:off x="762000" y="1144348"/>
            <a:ext cx="4876800" cy="2406813"/>
          </a:xfrm>
          <a:prstGeom prst="rect">
            <a:avLst/>
          </a:prstGeom>
          <a:noFill/>
          <a:ln w="9525">
            <a:noFill/>
            <a:miter lim="800000"/>
            <a:headEnd/>
            <a:tailEnd/>
          </a:ln>
        </p:spPr>
        <p:txBody>
          <a:bodyPr wrap="square">
            <a:spAutoFit/>
          </a:bodyPr>
          <a:lstStyle/>
          <a:p>
            <a:pPr marL="285750" indent="-285750">
              <a:spcBef>
                <a:spcPct val="20000"/>
              </a:spcBef>
              <a:buFont typeface="Wingdings" panose="05000000000000000000" pitchFamily="2" charset="2"/>
              <a:buChar char="Ø"/>
              <a:defRPr/>
            </a:pPr>
            <a:r>
              <a:rPr lang="en-US" sz="1600" dirty="0" smtClean="0">
                <a:solidFill>
                  <a:schemeClr val="accent2">
                    <a:lumMod val="50000"/>
                  </a:schemeClr>
                </a:solidFill>
                <a:cs typeface="Tahoma" pitchFamily="34" charset="0"/>
              </a:rPr>
              <a:t>You </a:t>
            </a:r>
            <a:r>
              <a:rPr lang="en-US" sz="1600" dirty="0" smtClean="0">
                <a:solidFill>
                  <a:schemeClr val="accent2">
                    <a:lumMod val="50000"/>
                  </a:schemeClr>
                </a:solidFill>
                <a:cs typeface="Tahoma" pitchFamily="34" charset="0"/>
              </a:rPr>
              <a:t>have </a:t>
            </a:r>
            <a:r>
              <a:rPr lang="en-US" sz="1600" dirty="0" smtClean="0">
                <a:solidFill>
                  <a:schemeClr val="accent2">
                    <a:lumMod val="50000"/>
                  </a:schemeClr>
                </a:solidFill>
                <a:cs typeface="Tahoma" pitchFamily="34" charset="0"/>
              </a:rPr>
              <a:t>taken </a:t>
            </a:r>
            <a:r>
              <a:rPr lang="en-US" sz="1600" dirty="0" smtClean="0">
                <a:solidFill>
                  <a:schemeClr val="accent2">
                    <a:lumMod val="50000"/>
                  </a:schemeClr>
                </a:solidFill>
                <a:cs typeface="Tahoma" pitchFamily="34" charset="0"/>
              </a:rPr>
              <a:t>the Academic English </a:t>
            </a:r>
            <a:r>
              <a:rPr lang="en-US" sz="1600" dirty="0" smtClean="0">
                <a:solidFill>
                  <a:schemeClr val="accent2">
                    <a:lumMod val="50000"/>
                  </a:schemeClr>
                </a:solidFill>
                <a:cs typeface="Tahoma" pitchFamily="34" charset="0"/>
              </a:rPr>
              <a:t>Placement test</a:t>
            </a:r>
            <a:r>
              <a:rPr lang="en-US" sz="1600" dirty="0" smtClean="0">
                <a:solidFill>
                  <a:schemeClr val="accent2">
                    <a:lumMod val="50000"/>
                  </a:schemeClr>
                </a:solidFill>
                <a:cs typeface="Tahoma" pitchFamily="34" charset="0"/>
              </a:rPr>
              <a:t>.</a:t>
            </a:r>
            <a:endParaRPr lang="en-US" sz="1600" dirty="0">
              <a:solidFill>
                <a:schemeClr val="accent2">
                  <a:lumMod val="50000"/>
                </a:schemeClr>
              </a:solidFill>
              <a:cs typeface="Tahoma" pitchFamily="34" charset="0"/>
            </a:endParaRPr>
          </a:p>
          <a:p>
            <a:pPr marL="285750" indent="-285750">
              <a:spcBef>
                <a:spcPct val="20000"/>
              </a:spcBef>
              <a:buFont typeface="Wingdings" panose="05000000000000000000" pitchFamily="2" charset="2"/>
              <a:buChar char="Ø"/>
              <a:defRPr/>
            </a:pPr>
            <a:r>
              <a:rPr lang="en-US" sz="1600" dirty="0">
                <a:solidFill>
                  <a:schemeClr val="accent2">
                    <a:lumMod val="50000"/>
                  </a:schemeClr>
                </a:solidFill>
                <a:cs typeface="Tahoma" pitchFamily="34" charset="0"/>
              </a:rPr>
              <a:t>After that test is graded, you will know which Academic English course to </a:t>
            </a:r>
            <a:r>
              <a:rPr lang="en-US" sz="1600" dirty="0" smtClean="0">
                <a:solidFill>
                  <a:schemeClr val="accent2">
                    <a:lumMod val="50000"/>
                  </a:schemeClr>
                </a:solidFill>
                <a:cs typeface="Tahoma" pitchFamily="34" charset="0"/>
              </a:rPr>
              <a:t>take. The test is to be graded before fall quarter begins.</a:t>
            </a:r>
          </a:p>
          <a:p>
            <a:pPr marL="285750" indent="-285750">
              <a:spcBef>
                <a:spcPct val="20000"/>
              </a:spcBef>
              <a:buFont typeface="Wingdings" panose="05000000000000000000" pitchFamily="2" charset="2"/>
              <a:buChar char="Ø"/>
              <a:defRPr/>
            </a:pPr>
            <a:r>
              <a:rPr lang="en-US" sz="1600" dirty="0" smtClean="0">
                <a:solidFill>
                  <a:schemeClr val="accent2">
                    <a:lumMod val="50000"/>
                  </a:schemeClr>
                </a:solidFill>
                <a:cs typeface="Tahoma" pitchFamily="34" charset="0"/>
              </a:rPr>
              <a:t>After you pass the Academic English course(s), you will take Writing 39A.  It may take several quarters before this happens.</a:t>
            </a:r>
            <a:endParaRPr lang="en-US" sz="1600" b="1" dirty="0" smtClean="0">
              <a:solidFill>
                <a:schemeClr val="accent2">
                  <a:lumMod val="50000"/>
                </a:schemeClr>
              </a:solidFill>
              <a:effectLst>
                <a:outerShdw blurRad="31750" dist="25400" dir="5400000" algn="tl" rotWithShape="0">
                  <a:srgbClr val="000000">
                    <a:alpha val="25000"/>
                  </a:srgbClr>
                </a:outerShdw>
              </a:effectLst>
              <a:latin typeface="+mj-lt"/>
              <a:cs typeface="+mn-cs"/>
            </a:endParaRPr>
          </a:p>
          <a:p>
            <a:pPr algn="r" eaLnBrk="0" fontAlgn="auto" hangingPunct="0">
              <a:spcAft>
                <a:spcPts val="0"/>
              </a:spcAft>
              <a:defRPr/>
            </a:pPr>
            <a:endParaRPr kumimoji="1" lang="en-US" sz="1600" dirty="0">
              <a:cs typeface="Tahoma" pitchFamily="34" charset="0"/>
            </a:endParaRPr>
          </a:p>
        </p:txBody>
      </p:sp>
      <p:sp>
        <p:nvSpPr>
          <p:cNvPr id="6" name="TextBox 5"/>
          <p:cNvSpPr txBox="1"/>
          <p:nvPr/>
        </p:nvSpPr>
        <p:spPr>
          <a:xfrm>
            <a:off x="1062789" y="609600"/>
            <a:ext cx="6858000" cy="861774"/>
          </a:xfrm>
          <a:prstGeom prst="rect">
            <a:avLst/>
          </a:prstGeom>
          <a:noFill/>
        </p:spPr>
        <p:txBody>
          <a:bodyPr>
            <a:spAutoFit/>
          </a:bodyPr>
          <a:lstStyle/>
          <a:p>
            <a:pPr marL="0" lvl="8" algn="ctr" fontAlgn="base">
              <a:spcBef>
                <a:spcPct val="0"/>
              </a:spcBef>
              <a:spcAft>
                <a:spcPct val="0"/>
              </a:spcAft>
              <a:defRPr/>
            </a:pPr>
            <a:r>
              <a:rPr lang="en-US" sz="3200" b="1" dirty="0">
                <a:solidFill>
                  <a:schemeClr val="accent2">
                    <a:lumMod val="50000"/>
                  </a:schemeClr>
                </a:solidFill>
                <a:effectLst>
                  <a:outerShdw blurRad="31750" dist="25400" dir="5400000" algn="tl" rotWithShape="0">
                    <a:srgbClr val="000000">
                      <a:alpha val="25000"/>
                    </a:srgbClr>
                  </a:outerShdw>
                </a:effectLst>
                <a:latin typeface="+mj-lt"/>
              </a:rPr>
              <a:t>Entry Level Writing (ELW)</a:t>
            </a:r>
          </a:p>
          <a:p>
            <a:pPr>
              <a:defRPr/>
            </a:pPr>
            <a:endParaRPr lang="en-US" dirty="0"/>
          </a:p>
        </p:txBody>
      </p:sp>
      <p:sp>
        <p:nvSpPr>
          <p:cNvPr id="2" name="TextBox 1"/>
          <p:cNvSpPr txBox="1"/>
          <p:nvPr/>
        </p:nvSpPr>
        <p:spPr>
          <a:xfrm>
            <a:off x="1066800" y="4343400"/>
            <a:ext cx="6781800" cy="1692771"/>
          </a:xfrm>
          <a:prstGeom prst="rect">
            <a:avLst/>
          </a:prstGeom>
          <a:noFill/>
        </p:spPr>
        <p:txBody>
          <a:bodyPr wrap="square" rtlCol="0">
            <a:spAutoFit/>
          </a:bodyPr>
          <a:lstStyle/>
          <a:p>
            <a:pPr marL="342900" indent="-342900">
              <a:lnSpc>
                <a:spcPct val="90000"/>
              </a:lnSpc>
              <a:spcBef>
                <a:spcPct val="20000"/>
              </a:spcBef>
              <a:buClr>
                <a:srgbClr val="0000CC"/>
              </a:buClr>
              <a:buFont typeface="Wingdings" pitchFamily="2" charset="2"/>
              <a:buChar char="Ø"/>
              <a:defRPr/>
            </a:pPr>
            <a:r>
              <a:rPr lang="en-US" sz="1600" dirty="0" smtClean="0">
                <a:solidFill>
                  <a:srgbClr val="0000CC"/>
                </a:solidFill>
                <a:cs typeface="Tahoma" pitchFamily="34" charset="0"/>
              </a:rPr>
              <a:t>Complete one </a:t>
            </a:r>
            <a:r>
              <a:rPr lang="en-US" sz="1600" dirty="0">
                <a:solidFill>
                  <a:srgbClr val="0000CC"/>
                </a:solidFill>
                <a:cs typeface="Tahoma" pitchFamily="34" charset="0"/>
              </a:rPr>
              <a:t>year of </a:t>
            </a:r>
            <a:r>
              <a:rPr lang="en-US" sz="1600" dirty="0" smtClean="0">
                <a:solidFill>
                  <a:srgbClr val="0000CC"/>
                </a:solidFill>
                <a:cs typeface="Tahoma" pitchFamily="34" charset="0"/>
              </a:rPr>
              <a:t>college</a:t>
            </a:r>
            <a:r>
              <a:rPr lang="en-US" sz="1600" dirty="0">
                <a:solidFill>
                  <a:srgbClr val="0000CC"/>
                </a:solidFill>
                <a:cs typeface="Tahoma" pitchFamily="34" charset="0"/>
              </a:rPr>
              <a:t>-level United States history with grades of C or better, </a:t>
            </a:r>
            <a:r>
              <a:rPr lang="en-US" sz="1600" u="sng" dirty="0">
                <a:solidFill>
                  <a:srgbClr val="0000CC"/>
                </a:solidFill>
                <a:cs typeface="Tahoma" pitchFamily="34" charset="0"/>
              </a:rPr>
              <a:t>or</a:t>
            </a:r>
            <a:r>
              <a:rPr lang="en-US" sz="1600" dirty="0">
                <a:solidFill>
                  <a:srgbClr val="0000CC"/>
                </a:solidFill>
                <a:cs typeface="Tahoma" pitchFamily="34" charset="0"/>
              </a:rPr>
              <a:t> </a:t>
            </a:r>
            <a:r>
              <a:rPr lang="en-US" sz="1600" dirty="0" smtClean="0">
                <a:solidFill>
                  <a:srgbClr val="0000CC"/>
                </a:solidFill>
                <a:cs typeface="Tahoma" pitchFamily="34" charset="0"/>
              </a:rPr>
              <a:t>one </a:t>
            </a:r>
            <a:r>
              <a:rPr lang="en-US" sz="1600" dirty="0">
                <a:solidFill>
                  <a:srgbClr val="0000CC"/>
                </a:solidFill>
                <a:cs typeface="Tahoma" pitchFamily="34" charset="0"/>
              </a:rPr>
              <a:t>course in United States history </a:t>
            </a:r>
            <a:r>
              <a:rPr lang="en-US" sz="1600" u="sng" dirty="0">
                <a:solidFill>
                  <a:srgbClr val="0000CC"/>
                </a:solidFill>
                <a:cs typeface="Tahoma" pitchFamily="34" charset="0"/>
              </a:rPr>
              <a:t>and</a:t>
            </a:r>
            <a:r>
              <a:rPr lang="en-US" sz="1600" dirty="0">
                <a:solidFill>
                  <a:srgbClr val="0000CC"/>
                </a:solidFill>
                <a:cs typeface="Tahoma" pitchFamily="34" charset="0"/>
              </a:rPr>
              <a:t> one in United States </a:t>
            </a:r>
            <a:r>
              <a:rPr lang="en-US" sz="1600" dirty="0" smtClean="0">
                <a:solidFill>
                  <a:srgbClr val="0000CC"/>
                </a:solidFill>
                <a:cs typeface="Tahoma" pitchFamily="34" charset="0"/>
              </a:rPr>
              <a:t>government </a:t>
            </a:r>
            <a:r>
              <a:rPr lang="en-US" sz="1600" dirty="0">
                <a:solidFill>
                  <a:srgbClr val="0000CC"/>
                </a:solidFill>
                <a:cs typeface="Tahoma" pitchFamily="34" charset="0"/>
              </a:rPr>
              <a:t>with grades of C or better. Acceptable UCI </a:t>
            </a:r>
            <a:r>
              <a:rPr lang="en-US" sz="1600" dirty="0" smtClean="0">
                <a:solidFill>
                  <a:srgbClr val="0000CC"/>
                </a:solidFill>
                <a:cs typeface="Tahoma" pitchFamily="34" charset="0"/>
              </a:rPr>
              <a:t>courses: United </a:t>
            </a:r>
            <a:r>
              <a:rPr lang="en-US" sz="1600" dirty="0">
                <a:solidFill>
                  <a:srgbClr val="0000CC"/>
                </a:solidFill>
                <a:cs typeface="Tahoma" pitchFamily="34" charset="0"/>
              </a:rPr>
              <a:t>States history—History 40A, 40B, 40C; United </a:t>
            </a:r>
            <a:r>
              <a:rPr lang="en-US" sz="1600" dirty="0" smtClean="0">
                <a:solidFill>
                  <a:srgbClr val="0000CC"/>
                </a:solidFill>
                <a:cs typeface="Tahoma" pitchFamily="34" charset="0"/>
              </a:rPr>
              <a:t>States government</a:t>
            </a:r>
            <a:r>
              <a:rPr lang="en-US" sz="1600" dirty="0">
                <a:solidFill>
                  <a:srgbClr val="0000CC"/>
                </a:solidFill>
                <a:cs typeface="Tahoma" pitchFamily="34" charset="0"/>
              </a:rPr>
              <a:t>—Political Science 21A</a:t>
            </a:r>
            <a:r>
              <a:rPr lang="en-US" sz="1600" dirty="0" smtClean="0">
                <a:solidFill>
                  <a:srgbClr val="0000CC"/>
                </a:solidFill>
                <a:cs typeface="Tahoma" pitchFamily="34" charset="0"/>
              </a:rPr>
              <a:t>.</a:t>
            </a:r>
          </a:p>
          <a:p>
            <a:pPr marL="342900" indent="-342900">
              <a:lnSpc>
                <a:spcPct val="90000"/>
              </a:lnSpc>
              <a:spcBef>
                <a:spcPct val="20000"/>
              </a:spcBef>
              <a:buClr>
                <a:srgbClr val="0000CC"/>
              </a:buClr>
              <a:buFont typeface="Wingdings" pitchFamily="2" charset="2"/>
              <a:buChar char="Ø"/>
              <a:defRPr/>
            </a:pPr>
            <a:r>
              <a:rPr lang="en-US" sz="1600" dirty="0" smtClean="0">
                <a:solidFill>
                  <a:srgbClr val="0000CC"/>
                </a:solidFill>
                <a:cs typeface="Tahoma" pitchFamily="34" charset="0"/>
              </a:rPr>
              <a:t>If you went to High School in the US, you have probably completed this requirement.</a:t>
            </a:r>
            <a:endParaRPr lang="en-US" sz="1600" dirty="0">
              <a:solidFill>
                <a:srgbClr val="0000CC"/>
              </a:solidFill>
            </a:endParaRPr>
          </a:p>
        </p:txBody>
      </p:sp>
      <p:sp>
        <p:nvSpPr>
          <p:cNvPr id="4" name="TextBox 3"/>
          <p:cNvSpPr txBox="1"/>
          <p:nvPr/>
        </p:nvSpPr>
        <p:spPr>
          <a:xfrm>
            <a:off x="1028700" y="3797382"/>
            <a:ext cx="7162800" cy="584775"/>
          </a:xfrm>
          <a:prstGeom prst="rect">
            <a:avLst/>
          </a:prstGeom>
          <a:noFill/>
        </p:spPr>
        <p:txBody>
          <a:bodyPr wrap="square" rtlCol="0">
            <a:spAutoFit/>
          </a:bodyPr>
          <a:lstStyle/>
          <a:p>
            <a:pPr algn="ctr"/>
            <a:r>
              <a:rPr lang="en-US" sz="3200" b="1" dirty="0">
                <a:solidFill>
                  <a:srgbClr val="FF0000"/>
                </a:solidFill>
                <a:latin typeface="+mj-lt"/>
              </a:rPr>
              <a:t>American History and Institutions</a:t>
            </a:r>
          </a:p>
        </p:txBody>
      </p:sp>
      <p:sp>
        <p:nvSpPr>
          <p:cNvPr id="11" name="Slide Number Placeholder 1"/>
          <p:cNvSpPr>
            <a:spLocks noGrp="1"/>
          </p:cNvSpPr>
          <p:nvPr>
            <p:ph type="sldNum" sz="quarter" idx="12"/>
          </p:nvPr>
        </p:nvSpPr>
        <p:spPr>
          <a:xfrm>
            <a:off x="7670202" y="5809152"/>
            <a:ext cx="554023" cy="365125"/>
          </a:xfrm>
        </p:spPr>
        <p:txBody>
          <a:bodyPr/>
          <a:lstStyle/>
          <a:p>
            <a:pPr>
              <a:defRPr/>
            </a:pPr>
            <a:fld id="{8EE4A4D6-98CB-480D-B3FA-5C5F22F8D5BE}" type="slidenum">
              <a:rPr lang="en-US" smtClean="0"/>
              <a:pPr>
                <a:defRPr/>
              </a:pPr>
              <a:t>14</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Text Box 3"/>
          <p:cNvSpPr txBox="1">
            <a:spLocks noChangeArrowheads="1"/>
          </p:cNvSpPr>
          <p:nvPr/>
        </p:nvSpPr>
        <p:spPr bwMode="auto">
          <a:xfrm>
            <a:off x="914400" y="714048"/>
            <a:ext cx="7239000" cy="523220"/>
          </a:xfrm>
          <a:prstGeom prst="rect">
            <a:avLst/>
          </a:prstGeom>
          <a:noFill/>
          <a:ln w="9525">
            <a:noFill/>
            <a:miter lim="800000"/>
            <a:headEnd/>
            <a:tailEnd/>
          </a:ln>
          <a:effectLst/>
        </p:spPr>
        <p:txBody>
          <a:bodyPr wrap="square">
            <a:spAutoFit/>
          </a:bodyPr>
          <a:lstStyle/>
          <a:p>
            <a:pPr algn="ctr" eaLnBrk="0" hangingPunct="0">
              <a:spcBef>
                <a:spcPct val="50000"/>
              </a:spcBef>
              <a:defRPr/>
            </a:pPr>
            <a:r>
              <a:rPr lang="en-US" sz="2800" b="1" dirty="0" smtClean="0">
                <a:effectLst>
                  <a:outerShdw blurRad="38100" dist="38100" dir="2700000" algn="tl">
                    <a:srgbClr val="000000"/>
                  </a:outerShdw>
                </a:effectLst>
                <a:latin typeface="Lucida Sans Unicode" pitchFamily="34" charset="0"/>
              </a:rPr>
              <a:t>More about Entry </a:t>
            </a:r>
            <a:r>
              <a:rPr lang="en-US" sz="2800" b="1" dirty="0">
                <a:effectLst>
                  <a:outerShdw blurRad="38100" dist="38100" dir="2700000" algn="tl">
                    <a:srgbClr val="000000"/>
                  </a:outerShdw>
                </a:effectLst>
                <a:latin typeface="Lucida Sans Unicode" pitchFamily="34" charset="0"/>
              </a:rPr>
              <a:t>Level Writing</a:t>
            </a:r>
            <a:endParaRPr lang="en-US" sz="2800" b="1" dirty="0">
              <a:effectLst>
                <a:outerShdw blurRad="38100" dist="38100" dir="2700000" algn="tl">
                  <a:srgbClr val="000000"/>
                </a:outerShdw>
              </a:effectLst>
              <a:latin typeface="Lucida Sans Unicode" pitchFamily="34" charset="0"/>
              <a:cs typeface="+mn-cs"/>
            </a:endParaRPr>
          </a:p>
        </p:txBody>
      </p:sp>
      <p:sp>
        <p:nvSpPr>
          <p:cNvPr id="25604" name="Text Box 6"/>
          <p:cNvSpPr txBox="1">
            <a:spLocks noChangeArrowheads="1"/>
          </p:cNvSpPr>
          <p:nvPr/>
        </p:nvSpPr>
        <p:spPr bwMode="auto">
          <a:xfrm>
            <a:off x="987291" y="1588417"/>
            <a:ext cx="2140218" cy="272591"/>
          </a:xfrm>
          <a:prstGeom prst="rect">
            <a:avLst/>
          </a:prstGeom>
          <a:noFill/>
          <a:ln w="9525">
            <a:noFill/>
            <a:miter lim="800000"/>
            <a:headEnd/>
            <a:tailEnd/>
          </a:ln>
        </p:spPr>
        <p:txBody>
          <a:bodyPr wrap="none" tIns="0" bIns="0">
            <a:normAutofit/>
          </a:bodyPr>
          <a:lstStyle/>
          <a:p>
            <a:pPr algn="ctr" eaLnBrk="0" hangingPunct="0">
              <a:lnSpc>
                <a:spcPct val="90000"/>
              </a:lnSpc>
              <a:spcBef>
                <a:spcPct val="50000"/>
              </a:spcBef>
              <a:defRPr/>
            </a:pPr>
            <a:r>
              <a:rPr kumimoji="1" lang="en-US" b="1" u="sng" dirty="0" smtClean="0">
                <a:solidFill>
                  <a:srgbClr val="0000CC"/>
                </a:solidFill>
                <a:latin typeface="Lucida Sans Unicode" pitchFamily="34" charset="0"/>
              </a:rPr>
              <a:t>Academic English</a:t>
            </a:r>
            <a:endParaRPr kumimoji="1" lang="en-US" b="1" u="sng" dirty="0">
              <a:solidFill>
                <a:srgbClr val="0000CC"/>
              </a:solidFill>
              <a:latin typeface="Lucida Sans Unicode" pitchFamily="34" charset="0"/>
            </a:endParaRPr>
          </a:p>
          <a:p>
            <a:pPr algn="ctr" eaLnBrk="0" hangingPunct="0">
              <a:spcBef>
                <a:spcPct val="50000"/>
              </a:spcBef>
              <a:defRPr/>
            </a:pPr>
            <a:endParaRPr kumimoji="1" lang="en-US" sz="1600" b="1" kern="1000" baseline="4000" dirty="0">
              <a:latin typeface="Lucida Sans Unicode" pitchFamily="34" charset="0"/>
            </a:endParaRPr>
          </a:p>
        </p:txBody>
      </p:sp>
      <p:sp>
        <p:nvSpPr>
          <p:cNvPr id="23556" name="Text Box 8"/>
          <p:cNvSpPr txBox="1">
            <a:spLocks noChangeArrowheads="1"/>
          </p:cNvSpPr>
          <p:nvPr/>
        </p:nvSpPr>
        <p:spPr bwMode="auto">
          <a:xfrm>
            <a:off x="1524000" y="2224088"/>
            <a:ext cx="914400" cy="366712"/>
          </a:xfrm>
          <a:prstGeom prst="rect">
            <a:avLst/>
          </a:prstGeom>
          <a:noFill/>
          <a:ln w="9525">
            <a:noFill/>
            <a:miter lim="800000"/>
            <a:headEnd/>
            <a:tailEnd/>
          </a:ln>
        </p:spPr>
        <p:txBody>
          <a:bodyPr>
            <a:spAutoFit/>
          </a:bodyPr>
          <a:lstStyle/>
          <a:p>
            <a:pPr algn="ctr" eaLnBrk="0" hangingPunct="0">
              <a:spcBef>
                <a:spcPct val="50000"/>
              </a:spcBef>
            </a:pPr>
            <a:r>
              <a:rPr kumimoji="1" lang="en-US" b="1" dirty="0">
                <a:solidFill>
                  <a:srgbClr val="0000CC"/>
                </a:solidFill>
                <a:latin typeface="Elephant" panose="02020904090505020303" pitchFamily="18" charset="0"/>
              </a:rPr>
              <a:t>20A</a:t>
            </a:r>
          </a:p>
        </p:txBody>
      </p:sp>
      <p:sp>
        <p:nvSpPr>
          <p:cNvPr id="23557" name="Text Box 9"/>
          <p:cNvSpPr txBox="1">
            <a:spLocks noChangeArrowheads="1"/>
          </p:cNvSpPr>
          <p:nvPr/>
        </p:nvSpPr>
        <p:spPr bwMode="auto">
          <a:xfrm>
            <a:off x="1600200" y="2906713"/>
            <a:ext cx="762000" cy="369332"/>
          </a:xfrm>
          <a:prstGeom prst="rect">
            <a:avLst/>
          </a:prstGeom>
          <a:noFill/>
          <a:ln w="9525">
            <a:noFill/>
            <a:miter lim="800000"/>
            <a:headEnd/>
            <a:tailEnd/>
          </a:ln>
        </p:spPr>
        <p:txBody>
          <a:bodyPr wrap="square">
            <a:spAutoFit/>
          </a:bodyPr>
          <a:lstStyle/>
          <a:p>
            <a:pPr algn="ctr" eaLnBrk="0" hangingPunct="0">
              <a:spcBef>
                <a:spcPct val="50000"/>
              </a:spcBef>
            </a:pPr>
            <a:r>
              <a:rPr kumimoji="1" lang="en-US" b="1" dirty="0">
                <a:solidFill>
                  <a:srgbClr val="0000CC"/>
                </a:solidFill>
                <a:latin typeface="Elephant" panose="02020904090505020303" pitchFamily="18" charset="0"/>
              </a:rPr>
              <a:t>20B</a:t>
            </a:r>
          </a:p>
        </p:txBody>
      </p:sp>
      <p:sp>
        <p:nvSpPr>
          <p:cNvPr id="23558" name="Text Box 10"/>
          <p:cNvSpPr txBox="1">
            <a:spLocks noChangeArrowheads="1"/>
          </p:cNvSpPr>
          <p:nvPr/>
        </p:nvSpPr>
        <p:spPr bwMode="auto">
          <a:xfrm>
            <a:off x="1600200" y="3592513"/>
            <a:ext cx="762000" cy="369332"/>
          </a:xfrm>
          <a:prstGeom prst="rect">
            <a:avLst/>
          </a:prstGeom>
          <a:noFill/>
          <a:ln w="9525">
            <a:noFill/>
            <a:miter lim="800000"/>
            <a:headEnd/>
            <a:tailEnd/>
          </a:ln>
        </p:spPr>
        <p:txBody>
          <a:bodyPr wrap="square">
            <a:spAutoFit/>
          </a:bodyPr>
          <a:lstStyle/>
          <a:p>
            <a:pPr algn="ctr" eaLnBrk="0" hangingPunct="0">
              <a:spcBef>
                <a:spcPct val="50000"/>
              </a:spcBef>
            </a:pPr>
            <a:r>
              <a:rPr kumimoji="1" lang="en-US" b="1" dirty="0">
                <a:solidFill>
                  <a:srgbClr val="0000CC"/>
                </a:solidFill>
                <a:latin typeface="Elephant" panose="02020904090505020303" pitchFamily="18" charset="0"/>
              </a:rPr>
              <a:t>20C</a:t>
            </a:r>
          </a:p>
        </p:txBody>
      </p:sp>
      <p:sp>
        <p:nvSpPr>
          <p:cNvPr id="23559" name="Text Box 11"/>
          <p:cNvSpPr txBox="1">
            <a:spLocks noChangeArrowheads="1"/>
          </p:cNvSpPr>
          <p:nvPr/>
        </p:nvSpPr>
        <p:spPr bwMode="auto">
          <a:xfrm>
            <a:off x="1676400" y="4266740"/>
            <a:ext cx="762000" cy="369887"/>
          </a:xfrm>
          <a:prstGeom prst="rect">
            <a:avLst/>
          </a:prstGeom>
          <a:noFill/>
          <a:ln w="9525">
            <a:noFill/>
            <a:miter lim="800000"/>
            <a:headEnd/>
            <a:tailEnd/>
          </a:ln>
        </p:spPr>
        <p:txBody>
          <a:bodyPr>
            <a:spAutoFit/>
          </a:bodyPr>
          <a:lstStyle/>
          <a:p>
            <a:pPr algn="ctr" eaLnBrk="0" hangingPunct="0">
              <a:spcBef>
                <a:spcPct val="50000"/>
              </a:spcBef>
            </a:pPr>
            <a:r>
              <a:rPr kumimoji="1" lang="en-US" b="1" dirty="0">
                <a:solidFill>
                  <a:srgbClr val="0000CC"/>
                </a:solidFill>
                <a:latin typeface="Elephant" panose="02020904090505020303" pitchFamily="18" charset="0"/>
              </a:rPr>
              <a:t>20D</a:t>
            </a:r>
          </a:p>
        </p:txBody>
      </p:sp>
      <p:sp>
        <p:nvSpPr>
          <p:cNvPr id="23560" name="Text Box 12"/>
          <p:cNvSpPr txBox="1">
            <a:spLocks noChangeArrowheads="1"/>
          </p:cNvSpPr>
          <p:nvPr/>
        </p:nvSpPr>
        <p:spPr bwMode="auto">
          <a:xfrm>
            <a:off x="1676400" y="5040313"/>
            <a:ext cx="609600" cy="369887"/>
          </a:xfrm>
          <a:prstGeom prst="rect">
            <a:avLst/>
          </a:prstGeom>
          <a:noFill/>
          <a:ln w="9525">
            <a:noFill/>
            <a:miter lim="800000"/>
            <a:headEnd/>
            <a:tailEnd/>
          </a:ln>
        </p:spPr>
        <p:txBody>
          <a:bodyPr>
            <a:spAutoFit/>
          </a:bodyPr>
          <a:lstStyle/>
          <a:p>
            <a:pPr algn="ctr" eaLnBrk="0" hangingPunct="0">
              <a:spcBef>
                <a:spcPct val="50000"/>
              </a:spcBef>
            </a:pPr>
            <a:r>
              <a:rPr kumimoji="1" lang="en-US" b="1" dirty="0">
                <a:solidFill>
                  <a:srgbClr val="0000CC"/>
                </a:solidFill>
                <a:latin typeface="Elephant" panose="02020904090505020303" pitchFamily="18" charset="0"/>
              </a:rPr>
              <a:t>29</a:t>
            </a:r>
          </a:p>
        </p:txBody>
      </p:sp>
      <p:cxnSp>
        <p:nvCxnSpPr>
          <p:cNvPr id="23561" name="AutoShape 14"/>
          <p:cNvCxnSpPr>
            <a:cxnSpLocks noChangeShapeType="1"/>
          </p:cNvCxnSpPr>
          <p:nvPr/>
        </p:nvCxnSpPr>
        <p:spPr bwMode="auto">
          <a:xfrm rot="5400000">
            <a:off x="1835944" y="2750344"/>
            <a:ext cx="288925" cy="1587"/>
          </a:xfrm>
          <a:prstGeom prst="straightConnector1">
            <a:avLst/>
          </a:prstGeom>
          <a:noFill/>
          <a:ln w="19050">
            <a:solidFill>
              <a:schemeClr val="tx1"/>
            </a:solidFill>
            <a:round/>
            <a:headEnd/>
            <a:tailEnd type="arrow" w="lg" len="lg"/>
          </a:ln>
        </p:spPr>
      </p:cxnSp>
      <p:cxnSp>
        <p:nvCxnSpPr>
          <p:cNvPr id="23562" name="AutoShape 16"/>
          <p:cNvCxnSpPr>
            <a:cxnSpLocks noChangeShapeType="1"/>
          </p:cNvCxnSpPr>
          <p:nvPr/>
        </p:nvCxnSpPr>
        <p:spPr bwMode="auto">
          <a:xfrm rot="5400000">
            <a:off x="1835944" y="3359944"/>
            <a:ext cx="288925" cy="1587"/>
          </a:xfrm>
          <a:prstGeom prst="straightConnector1">
            <a:avLst/>
          </a:prstGeom>
          <a:noFill/>
          <a:ln w="19050">
            <a:solidFill>
              <a:schemeClr val="tx1"/>
            </a:solidFill>
            <a:round/>
            <a:headEnd/>
            <a:tailEnd type="arrow" w="lg" len="lg"/>
          </a:ln>
        </p:spPr>
      </p:cxnSp>
      <p:cxnSp>
        <p:nvCxnSpPr>
          <p:cNvPr id="23563" name="AutoShape 17"/>
          <p:cNvCxnSpPr>
            <a:cxnSpLocks noChangeShapeType="1"/>
          </p:cNvCxnSpPr>
          <p:nvPr/>
        </p:nvCxnSpPr>
        <p:spPr bwMode="auto">
          <a:xfrm rot="5400000">
            <a:off x="1835944" y="4121944"/>
            <a:ext cx="288925" cy="1587"/>
          </a:xfrm>
          <a:prstGeom prst="straightConnector1">
            <a:avLst/>
          </a:prstGeom>
          <a:noFill/>
          <a:ln w="19050">
            <a:solidFill>
              <a:schemeClr val="tx1"/>
            </a:solidFill>
            <a:round/>
            <a:headEnd/>
            <a:tailEnd type="arrow" w="lg" len="lg"/>
          </a:ln>
        </p:spPr>
      </p:cxnSp>
      <p:cxnSp>
        <p:nvCxnSpPr>
          <p:cNvPr id="23564" name="AutoShape 18"/>
          <p:cNvCxnSpPr>
            <a:cxnSpLocks noChangeShapeType="1"/>
          </p:cNvCxnSpPr>
          <p:nvPr/>
        </p:nvCxnSpPr>
        <p:spPr bwMode="auto">
          <a:xfrm rot="5400000">
            <a:off x="1790700" y="4838700"/>
            <a:ext cx="381000" cy="0"/>
          </a:xfrm>
          <a:prstGeom prst="straightConnector1">
            <a:avLst/>
          </a:prstGeom>
          <a:noFill/>
          <a:ln w="19050">
            <a:solidFill>
              <a:schemeClr val="tx1"/>
            </a:solidFill>
            <a:round/>
            <a:headEnd/>
            <a:tailEnd type="arrow" w="lg" len="lg"/>
          </a:ln>
        </p:spPr>
      </p:cxnSp>
      <p:sp>
        <p:nvSpPr>
          <p:cNvPr id="25614" name="Text Box 19"/>
          <p:cNvSpPr txBox="1">
            <a:spLocks noChangeArrowheads="1"/>
          </p:cNvSpPr>
          <p:nvPr/>
        </p:nvSpPr>
        <p:spPr bwMode="auto">
          <a:xfrm>
            <a:off x="3338763" y="3032126"/>
            <a:ext cx="1600200" cy="328611"/>
          </a:xfrm>
          <a:prstGeom prst="rect">
            <a:avLst/>
          </a:prstGeom>
          <a:noFill/>
          <a:ln w="9525">
            <a:noFill/>
            <a:miter lim="800000"/>
            <a:headEnd/>
            <a:tailEnd/>
          </a:ln>
        </p:spPr>
        <p:txBody>
          <a:bodyPr lIns="0" tIns="0" rIns="0" bIns="0"/>
          <a:lstStyle/>
          <a:p>
            <a:pPr algn="ctr" eaLnBrk="0" hangingPunct="0">
              <a:spcBef>
                <a:spcPts val="600"/>
              </a:spcBef>
              <a:defRPr/>
            </a:pPr>
            <a:r>
              <a:rPr kumimoji="1" lang="en-US" b="1" dirty="0" smtClean="0">
                <a:solidFill>
                  <a:srgbClr val="7030A0"/>
                </a:solidFill>
                <a:latin typeface="Elephant" panose="02020904090505020303" pitchFamily="18" charset="0"/>
                <a:ea typeface="Tahoma" pitchFamily="34" charset="0"/>
                <a:cs typeface="Tahoma" pitchFamily="34" charset="0"/>
              </a:rPr>
              <a:t>Writing </a:t>
            </a:r>
            <a:r>
              <a:rPr kumimoji="1" lang="en-US" b="1" dirty="0">
                <a:solidFill>
                  <a:srgbClr val="7030A0"/>
                </a:solidFill>
                <a:latin typeface="Elephant" panose="02020904090505020303" pitchFamily="18" charset="0"/>
                <a:ea typeface="Tahoma" pitchFamily="34" charset="0"/>
                <a:cs typeface="Tahoma" pitchFamily="34" charset="0"/>
              </a:rPr>
              <a:t>39A </a:t>
            </a:r>
            <a:r>
              <a:rPr kumimoji="1" lang="en-US" b="1" dirty="0">
                <a:latin typeface="+mj-lt"/>
              </a:rPr>
              <a:t/>
            </a:r>
            <a:br>
              <a:rPr kumimoji="1" lang="en-US" b="1" dirty="0">
                <a:latin typeface="+mj-lt"/>
              </a:rPr>
            </a:br>
            <a:r>
              <a:rPr kumimoji="1" lang="en-US" sz="2000" b="1" dirty="0">
                <a:solidFill>
                  <a:srgbClr val="5F595D"/>
                </a:solidFill>
                <a:latin typeface="Lucida Sans Unicode" pitchFamily="34" charset="0"/>
              </a:rPr>
              <a:t/>
            </a:r>
            <a:br>
              <a:rPr kumimoji="1" lang="en-US" sz="2000" b="1" dirty="0">
                <a:solidFill>
                  <a:srgbClr val="5F595D"/>
                </a:solidFill>
                <a:latin typeface="Lucida Sans Unicode" pitchFamily="34" charset="0"/>
              </a:rPr>
            </a:br>
            <a:endParaRPr kumimoji="1" lang="en-US" sz="1200" dirty="0">
              <a:solidFill>
                <a:srgbClr val="5F595D"/>
              </a:solidFill>
              <a:latin typeface="Lucida Sans Unicode" pitchFamily="34" charset="0"/>
            </a:endParaRPr>
          </a:p>
        </p:txBody>
      </p:sp>
      <p:sp>
        <p:nvSpPr>
          <p:cNvPr id="23566" name="Text Box 21"/>
          <p:cNvSpPr txBox="1">
            <a:spLocks noChangeArrowheads="1"/>
          </p:cNvSpPr>
          <p:nvPr/>
        </p:nvSpPr>
        <p:spPr bwMode="auto">
          <a:xfrm>
            <a:off x="5257800" y="2819400"/>
            <a:ext cx="1219200" cy="892175"/>
          </a:xfrm>
          <a:prstGeom prst="rect">
            <a:avLst/>
          </a:prstGeom>
          <a:noFill/>
          <a:ln w="9525">
            <a:noFill/>
            <a:miter lim="800000"/>
            <a:headEnd/>
            <a:tailEnd/>
          </a:ln>
        </p:spPr>
        <p:txBody>
          <a:bodyPr>
            <a:spAutoFit/>
          </a:bodyPr>
          <a:lstStyle/>
          <a:p>
            <a:pPr algn="ctr" eaLnBrk="0" hangingPunct="0">
              <a:spcBef>
                <a:spcPct val="50000"/>
              </a:spcBef>
            </a:pPr>
            <a:r>
              <a:rPr kumimoji="1" lang="en-US" sz="2000" b="1" dirty="0">
                <a:solidFill>
                  <a:srgbClr val="339933"/>
                </a:solidFill>
                <a:latin typeface="Elephant" panose="02020904090505020303" pitchFamily="18" charset="0"/>
              </a:rPr>
              <a:t>Writing </a:t>
            </a:r>
            <a:br>
              <a:rPr kumimoji="1" lang="en-US" sz="2000" b="1" dirty="0">
                <a:solidFill>
                  <a:srgbClr val="339933"/>
                </a:solidFill>
                <a:latin typeface="Elephant" panose="02020904090505020303" pitchFamily="18" charset="0"/>
              </a:rPr>
            </a:br>
            <a:r>
              <a:rPr kumimoji="1" lang="en-US" sz="2000" b="1" dirty="0">
                <a:solidFill>
                  <a:srgbClr val="339933"/>
                </a:solidFill>
                <a:latin typeface="Elephant" panose="02020904090505020303" pitchFamily="18" charset="0"/>
              </a:rPr>
              <a:t>39B</a:t>
            </a:r>
            <a:br>
              <a:rPr kumimoji="1" lang="en-US" sz="2000" b="1" dirty="0">
                <a:solidFill>
                  <a:srgbClr val="339933"/>
                </a:solidFill>
                <a:latin typeface="Elephant" panose="02020904090505020303" pitchFamily="18" charset="0"/>
              </a:rPr>
            </a:br>
            <a:endParaRPr kumimoji="1" lang="en-US" sz="1200" dirty="0">
              <a:solidFill>
                <a:srgbClr val="339933"/>
              </a:solidFill>
              <a:latin typeface="Elephant" panose="02020904090505020303" pitchFamily="18" charset="0"/>
            </a:endParaRPr>
          </a:p>
        </p:txBody>
      </p:sp>
      <p:sp>
        <p:nvSpPr>
          <p:cNvPr id="23569" name="Text Box 26"/>
          <p:cNvSpPr txBox="1">
            <a:spLocks noChangeArrowheads="1"/>
          </p:cNvSpPr>
          <p:nvPr/>
        </p:nvSpPr>
        <p:spPr bwMode="auto">
          <a:xfrm>
            <a:off x="6934200" y="2819400"/>
            <a:ext cx="1676400" cy="892552"/>
          </a:xfrm>
          <a:prstGeom prst="rect">
            <a:avLst/>
          </a:prstGeom>
          <a:noFill/>
          <a:ln w="9525">
            <a:noFill/>
            <a:miter lim="800000"/>
            <a:headEnd/>
            <a:tailEnd/>
          </a:ln>
        </p:spPr>
        <p:txBody>
          <a:bodyPr wrap="square">
            <a:spAutoFit/>
          </a:bodyPr>
          <a:lstStyle/>
          <a:p>
            <a:pPr algn="ctr" eaLnBrk="0" hangingPunct="0">
              <a:spcBef>
                <a:spcPct val="50000"/>
              </a:spcBef>
            </a:pPr>
            <a:r>
              <a:rPr kumimoji="1" lang="en-US" sz="2000" b="1" dirty="0">
                <a:solidFill>
                  <a:srgbClr val="339933"/>
                </a:solidFill>
                <a:latin typeface="Elephant" panose="02020904090505020303" pitchFamily="18" charset="0"/>
              </a:rPr>
              <a:t>Writing </a:t>
            </a:r>
            <a:br>
              <a:rPr kumimoji="1" lang="en-US" sz="2000" b="1" dirty="0">
                <a:solidFill>
                  <a:srgbClr val="339933"/>
                </a:solidFill>
                <a:latin typeface="Elephant" panose="02020904090505020303" pitchFamily="18" charset="0"/>
              </a:rPr>
            </a:br>
            <a:r>
              <a:rPr kumimoji="1" lang="en-US" sz="2000" b="1" dirty="0">
                <a:solidFill>
                  <a:srgbClr val="339933"/>
                </a:solidFill>
                <a:latin typeface="Elephant" panose="02020904090505020303" pitchFamily="18" charset="0"/>
              </a:rPr>
              <a:t>39C</a:t>
            </a:r>
            <a:br>
              <a:rPr kumimoji="1" lang="en-US" sz="2000" b="1" dirty="0">
                <a:solidFill>
                  <a:srgbClr val="339933"/>
                </a:solidFill>
                <a:latin typeface="Elephant" panose="02020904090505020303" pitchFamily="18" charset="0"/>
              </a:rPr>
            </a:br>
            <a:endParaRPr kumimoji="1" lang="en-US" sz="1200" dirty="0">
              <a:solidFill>
                <a:srgbClr val="339933"/>
              </a:solidFill>
              <a:latin typeface="Elephant" panose="02020904090505020303" pitchFamily="18" charset="0"/>
            </a:endParaRPr>
          </a:p>
        </p:txBody>
      </p:sp>
      <p:cxnSp>
        <p:nvCxnSpPr>
          <p:cNvPr id="23570" name="AutoShape 28"/>
          <p:cNvCxnSpPr>
            <a:cxnSpLocks noChangeShapeType="1"/>
          </p:cNvCxnSpPr>
          <p:nvPr/>
        </p:nvCxnSpPr>
        <p:spPr bwMode="auto">
          <a:xfrm>
            <a:off x="2293620" y="2514600"/>
            <a:ext cx="982980" cy="236537"/>
          </a:xfrm>
          <a:prstGeom prst="straightConnector1">
            <a:avLst/>
          </a:prstGeom>
          <a:noFill/>
          <a:ln w="19050">
            <a:solidFill>
              <a:schemeClr val="tx1"/>
            </a:solidFill>
            <a:round/>
            <a:headEnd/>
            <a:tailEnd type="arrow" w="lg" len="lg"/>
          </a:ln>
        </p:spPr>
      </p:cxnSp>
      <p:cxnSp>
        <p:nvCxnSpPr>
          <p:cNvPr id="23571" name="AutoShape 29"/>
          <p:cNvCxnSpPr>
            <a:cxnSpLocks noChangeShapeType="1"/>
            <a:stCxn id="23557" idx="3"/>
          </p:cNvCxnSpPr>
          <p:nvPr/>
        </p:nvCxnSpPr>
        <p:spPr bwMode="auto">
          <a:xfrm>
            <a:off x="2362200" y="3091379"/>
            <a:ext cx="990600" cy="1072"/>
          </a:xfrm>
          <a:prstGeom prst="straightConnector1">
            <a:avLst/>
          </a:prstGeom>
          <a:noFill/>
          <a:ln w="19050">
            <a:solidFill>
              <a:schemeClr val="tx1"/>
            </a:solidFill>
            <a:round/>
            <a:headEnd/>
            <a:tailEnd type="arrow" w="lg" len="lg"/>
          </a:ln>
        </p:spPr>
      </p:cxnSp>
      <p:cxnSp>
        <p:nvCxnSpPr>
          <p:cNvPr id="23572" name="AutoShape 30"/>
          <p:cNvCxnSpPr>
            <a:cxnSpLocks noChangeShapeType="1"/>
          </p:cNvCxnSpPr>
          <p:nvPr/>
        </p:nvCxnSpPr>
        <p:spPr bwMode="auto">
          <a:xfrm flipV="1">
            <a:off x="2362200" y="3429000"/>
            <a:ext cx="914400" cy="228600"/>
          </a:xfrm>
          <a:prstGeom prst="straightConnector1">
            <a:avLst/>
          </a:prstGeom>
          <a:noFill/>
          <a:ln w="19050">
            <a:solidFill>
              <a:schemeClr val="tx1"/>
            </a:solidFill>
            <a:round/>
            <a:headEnd/>
            <a:tailEnd type="arrow" w="lg" len="lg"/>
          </a:ln>
        </p:spPr>
      </p:cxnSp>
      <p:cxnSp>
        <p:nvCxnSpPr>
          <p:cNvPr id="23573" name="AutoShape 31"/>
          <p:cNvCxnSpPr>
            <a:cxnSpLocks noChangeShapeType="1"/>
          </p:cNvCxnSpPr>
          <p:nvPr/>
        </p:nvCxnSpPr>
        <p:spPr bwMode="auto">
          <a:xfrm flipV="1">
            <a:off x="2286000" y="3657600"/>
            <a:ext cx="990600" cy="685800"/>
          </a:xfrm>
          <a:prstGeom prst="straightConnector1">
            <a:avLst/>
          </a:prstGeom>
          <a:noFill/>
          <a:ln w="19050">
            <a:solidFill>
              <a:schemeClr val="tx1"/>
            </a:solidFill>
            <a:round/>
            <a:headEnd/>
            <a:tailEnd type="arrow" w="lg" len="lg"/>
          </a:ln>
        </p:spPr>
      </p:cxnSp>
      <p:cxnSp>
        <p:nvCxnSpPr>
          <p:cNvPr id="23574" name="AutoShape 32"/>
          <p:cNvCxnSpPr>
            <a:cxnSpLocks noChangeShapeType="1"/>
          </p:cNvCxnSpPr>
          <p:nvPr/>
        </p:nvCxnSpPr>
        <p:spPr bwMode="auto">
          <a:xfrm flipV="1">
            <a:off x="2133600" y="4038600"/>
            <a:ext cx="1143000" cy="990600"/>
          </a:xfrm>
          <a:prstGeom prst="straightConnector1">
            <a:avLst/>
          </a:prstGeom>
          <a:noFill/>
          <a:ln w="19050">
            <a:solidFill>
              <a:schemeClr val="tx1"/>
            </a:solidFill>
            <a:round/>
            <a:headEnd/>
            <a:tailEnd type="arrow" w="lg" len="lg"/>
          </a:ln>
        </p:spPr>
      </p:cxnSp>
      <p:cxnSp>
        <p:nvCxnSpPr>
          <p:cNvPr id="23575" name="AutoShape 33"/>
          <p:cNvCxnSpPr>
            <a:cxnSpLocks noChangeShapeType="1"/>
          </p:cNvCxnSpPr>
          <p:nvPr/>
        </p:nvCxnSpPr>
        <p:spPr bwMode="auto">
          <a:xfrm flipV="1">
            <a:off x="4914900" y="3124200"/>
            <a:ext cx="342900" cy="92075"/>
          </a:xfrm>
          <a:prstGeom prst="straightConnector1">
            <a:avLst/>
          </a:prstGeom>
          <a:noFill/>
          <a:ln w="19050">
            <a:solidFill>
              <a:schemeClr val="tx1"/>
            </a:solidFill>
            <a:round/>
            <a:headEnd/>
            <a:tailEnd type="arrow" w="lg" len="lg"/>
          </a:ln>
        </p:spPr>
      </p:cxnSp>
      <p:cxnSp>
        <p:nvCxnSpPr>
          <p:cNvPr id="23577" name="AutoShape 36"/>
          <p:cNvCxnSpPr>
            <a:cxnSpLocks noChangeShapeType="1"/>
          </p:cNvCxnSpPr>
          <p:nvPr/>
        </p:nvCxnSpPr>
        <p:spPr bwMode="auto">
          <a:xfrm>
            <a:off x="6477000" y="3124199"/>
            <a:ext cx="762000" cy="1"/>
          </a:xfrm>
          <a:prstGeom prst="straightConnector1">
            <a:avLst/>
          </a:prstGeom>
          <a:noFill/>
          <a:ln w="19050">
            <a:solidFill>
              <a:schemeClr val="tx1"/>
            </a:solidFill>
            <a:round/>
            <a:headEnd/>
            <a:tailEnd type="arrow" w="lg" len="lg"/>
          </a:ln>
        </p:spPr>
      </p:cxnSp>
      <p:cxnSp>
        <p:nvCxnSpPr>
          <p:cNvPr id="29" name="Straight Connector 28"/>
          <p:cNvCxnSpPr/>
          <p:nvPr/>
        </p:nvCxnSpPr>
        <p:spPr>
          <a:xfrm>
            <a:off x="5261025" y="1447800"/>
            <a:ext cx="0" cy="388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772400" y="5794265"/>
            <a:ext cx="554023" cy="365125"/>
          </a:xfrm>
        </p:spPr>
        <p:txBody>
          <a:bodyPr/>
          <a:lstStyle/>
          <a:p>
            <a:pPr>
              <a:defRPr/>
            </a:pPr>
            <a:fld id="{8EE4A4D6-98CB-480D-B3FA-5C5F22F8D5BE}" type="slidenum">
              <a:rPr lang="en-US" smtClean="0"/>
              <a:pPr>
                <a:defRPr/>
              </a:pPr>
              <a:t>15</a:t>
            </a:fld>
            <a:endParaRPr lang="en-US" dirty="0"/>
          </a:p>
        </p:txBody>
      </p:sp>
      <p:pic>
        <p:nvPicPr>
          <p:cNvPr id="8194" name="Picture 2" descr="C:\Users\Jillian\Desktop\11971488431079343407barretr_Pencil.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782" y="740440"/>
            <a:ext cx="470436" cy="47043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Jillian\Desktop\11971488431079343407barretr_Pencil.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0666" y="766832"/>
            <a:ext cx="470436" cy="470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38763" y="1437382"/>
            <a:ext cx="1981200" cy="1077218"/>
          </a:xfrm>
          <a:prstGeom prst="rect">
            <a:avLst/>
          </a:prstGeom>
          <a:noFill/>
        </p:spPr>
        <p:txBody>
          <a:bodyPr wrap="square" rtlCol="0">
            <a:spAutoFit/>
          </a:bodyPr>
          <a:lstStyle/>
          <a:p>
            <a:r>
              <a:rPr lang="en-US" b="1" u="sng" dirty="0" smtClean="0">
                <a:solidFill>
                  <a:srgbClr val="7030A0"/>
                </a:solidFill>
                <a:latin typeface="Lucida Sans Unicode" panose="020B0602030504020204" pitchFamily="34" charset="0"/>
                <a:cs typeface="Lucida Sans Unicode" panose="020B0602030504020204" pitchFamily="34" charset="0"/>
              </a:rPr>
              <a:t>Entry Level Writing </a:t>
            </a:r>
            <a:r>
              <a:rPr lang="en-US" sz="1400" b="1" dirty="0" smtClean="0">
                <a:solidFill>
                  <a:srgbClr val="7030A0"/>
                </a:solidFill>
                <a:latin typeface="Lucida Sans Unicode" panose="020B0602030504020204" pitchFamily="34" charset="0"/>
                <a:cs typeface="Lucida Sans Unicode" panose="020B0602030504020204" pitchFamily="34" charset="0"/>
              </a:rPr>
              <a:t>(you must get a C or better to pass)</a:t>
            </a:r>
            <a:endParaRPr lang="en-US" sz="1400" b="1" dirty="0">
              <a:solidFill>
                <a:srgbClr val="7030A0"/>
              </a:solidFill>
              <a:latin typeface="Lucida Sans Unicode" panose="020B0602030504020204" pitchFamily="34" charset="0"/>
              <a:cs typeface="Lucida Sans Unicode" panose="020B0602030504020204" pitchFamily="34" charset="0"/>
            </a:endParaRPr>
          </a:p>
        </p:txBody>
      </p:sp>
      <p:sp>
        <p:nvSpPr>
          <p:cNvPr id="5" name="TextBox 4"/>
          <p:cNvSpPr txBox="1"/>
          <p:nvPr/>
        </p:nvSpPr>
        <p:spPr>
          <a:xfrm>
            <a:off x="5283868" y="1492975"/>
            <a:ext cx="2895600" cy="800219"/>
          </a:xfrm>
          <a:prstGeom prst="rect">
            <a:avLst/>
          </a:prstGeom>
          <a:noFill/>
        </p:spPr>
        <p:txBody>
          <a:bodyPr wrap="square" rtlCol="0">
            <a:spAutoFit/>
          </a:bodyPr>
          <a:lstStyle/>
          <a:p>
            <a:r>
              <a:rPr lang="en-US" b="1" u="sng" dirty="0" smtClean="0">
                <a:solidFill>
                  <a:srgbClr val="339933"/>
                </a:solidFill>
                <a:latin typeface="Lucida Sans Unicode" panose="020B0602030504020204" pitchFamily="34" charset="0"/>
                <a:cs typeface="Lucida Sans Unicode" panose="020B0602030504020204" pitchFamily="34" charset="0"/>
              </a:rPr>
              <a:t>Lower-Division Writing </a:t>
            </a:r>
            <a:r>
              <a:rPr lang="en-US" sz="1400" b="1" dirty="0" smtClean="0">
                <a:solidFill>
                  <a:srgbClr val="339933"/>
                </a:solidFill>
                <a:latin typeface="Lucida Sans Unicode" panose="020B0602030504020204" pitchFamily="34" charset="0"/>
                <a:cs typeface="Lucida Sans Unicode" panose="020B0602030504020204" pitchFamily="34" charset="0"/>
              </a:rPr>
              <a:t>(you must get a C or better to pass)</a:t>
            </a:r>
            <a:endParaRPr lang="en-US" sz="1400" b="1" dirty="0">
              <a:solidFill>
                <a:srgbClr val="339933"/>
              </a:solidFill>
              <a:latin typeface="Lucida Sans Unicode" panose="020B0602030504020204" pitchFamily="34" charset="0"/>
              <a:cs typeface="Lucida Sans Unicode" panose="020B0602030504020204" pitchFamily="34" charset="0"/>
            </a:endParaRPr>
          </a:p>
        </p:txBody>
      </p:sp>
      <p:sp>
        <p:nvSpPr>
          <p:cNvPr id="6" name="TextBox 5"/>
          <p:cNvSpPr txBox="1"/>
          <p:nvPr/>
        </p:nvSpPr>
        <p:spPr>
          <a:xfrm>
            <a:off x="882316" y="5362074"/>
            <a:ext cx="7138085" cy="830997"/>
          </a:xfrm>
          <a:prstGeom prst="rect">
            <a:avLst/>
          </a:prstGeom>
          <a:ln w="38100">
            <a:solidFill>
              <a:schemeClr val="tx1"/>
            </a:solidFill>
          </a:ln>
          <a:effectLst>
            <a:outerShdw blurRad="50800" dist="381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If you were placed into </a:t>
            </a:r>
            <a:r>
              <a:rPr lang="en-US" sz="1600" b="1" u="sng" dirty="0" smtClean="0">
                <a:solidFill>
                  <a:srgbClr val="0000CC"/>
                </a:solidFill>
              </a:rPr>
              <a:t>Academic English</a:t>
            </a:r>
            <a:r>
              <a:rPr lang="en-US" sz="1600" dirty="0" smtClean="0"/>
              <a:t>, then you must take an Academic English or Writing class every quarter until you complete </a:t>
            </a:r>
            <a:r>
              <a:rPr lang="en-US" sz="1600" b="1" u="sng" dirty="0" smtClean="0">
                <a:solidFill>
                  <a:srgbClr val="339933"/>
                </a:solidFill>
              </a:rPr>
              <a:t>Lower-Division Writing</a:t>
            </a:r>
            <a:r>
              <a:rPr lang="en-US" sz="1600" dirty="0" smtClean="0"/>
              <a:t>. No exceptions.</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685800"/>
            <a:ext cx="7162800" cy="5486400"/>
          </a:xfrm>
          <a:prstGeom prst="rect">
            <a:avLst/>
          </a:prstGeom>
        </p:spPr>
        <p:txBody>
          <a:bodyPr/>
          <a:lstStyle/>
          <a:p>
            <a:pPr algn="r" eaLnBrk="0" hangingPunct="0">
              <a:defRPr/>
            </a:pPr>
            <a:r>
              <a:rPr lang="en-US" sz="2400" b="1" dirty="0">
                <a:effectLst>
                  <a:outerShdw blurRad="38100" dist="38100" dir="2700000" algn="tl">
                    <a:srgbClr val="000000">
                      <a:alpha val="43137"/>
                    </a:srgbClr>
                  </a:outerShdw>
                </a:effectLst>
                <a:latin typeface="+mj-lt"/>
              </a:rPr>
              <a:t>General Education Requirements– 8 Categories </a:t>
            </a:r>
          </a:p>
          <a:p>
            <a:pPr eaLnBrk="0" hangingPunct="0">
              <a:defRPr/>
            </a:pPr>
            <a:r>
              <a:rPr lang="en-US" sz="1200" b="1" dirty="0" smtClean="0"/>
              <a:t>					(see pink handout)</a:t>
            </a:r>
            <a:endParaRPr lang="en-US" sz="1200" b="1" dirty="0"/>
          </a:p>
          <a:p>
            <a:pPr eaLnBrk="0" hangingPunct="0">
              <a:buClr>
                <a:schemeClr val="accent1"/>
              </a:buClr>
              <a:buFont typeface="Wingdings" pitchFamily="2" charset="2"/>
              <a:buChar char="Ø"/>
              <a:defRPr/>
            </a:pPr>
            <a:r>
              <a:rPr lang="en-US" sz="1600" b="1" u="sng" dirty="0"/>
              <a:t>Category I: Writing</a:t>
            </a:r>
          </a:p>
          <a:p>
            <a:pPr eaLnBrk="0" hangingPunct="0">
              <a:defRPr/>
            </a:pPr>
            <a:endParaRPr lang="en-US" sz="1400" b="1" u="sng" dirty="0"/>
          </a:p>
          <a:p>
            <a:pPr lvl="1" eaLnBrk="0" hangingPunct="0">
              <a:buFont typeface="Arial" pitchFamily="34" charset="0"/>
              <a:buChar char="•"/>
              <a:defRPr/>
            </a:pPr>
            <a:r>
              <a:rPr lang="en-US" sz="1400" b="1" dirty="0"/>
              <a:t>Two lower-division writing courses </a:t>
            </a:r>
          </a:p>
          <a:p>
            <a:pPr lvl="1" eaLnBrk="0" hangingPunct="0">
              <a:defRPr/>
            </a:pPr>
            <a:r>
              <a:rPr lang="en-US" sz="1400" b="1" dirty="0"/>
              <a:t>(beyond the UC Entry Level Writing </a:t>
            </a:r>
            <a:r>
              <a:rPr lang="en-US" sz="1400" b="1" dirty="0" smtClean="0"/>
              <a:t>requirement</a:t>
            </a:r>
          </a:p>
          <a:p>
            <a:pPr lvl="1" eaLnBrk="0" hangingPunct="0">
              <a:defRPr/>
            </a:pPr>
            <a:r>
              <a:rPr lang="en-US" sz="1400" b="1" dirty="0" smtClean="0"/>
              <a:t>-must complete Writing 39A first) </a:t>
            </a:r>
            <a:r>
              <a:rPr lang="en-US" sz="1400" b="1" u="sng" dirty="0" smtClean="0"/>
              <a:t>usually 39B and 39C</a:t>
            </a:r>
            <a:r>
              <a:rPr lang="en-US" sz="1400" b="1" dirty="0" smtClean="0"/>
              <a:t>.</a:t>
            </a:r>
            <a:endParaRPr lang="en-US" sz="1400" b="1" dirty="0"/>
          </a:p>
          <a:p>
            <a:pPr eaLnBrk="0" hangingPunct="0">
              <a:defRPr/>
            </a:pPr>
            <a:endParaRPr lang="en-US" sz="1400" b="1" dirty="0"/>
          </a:p>
          <a:p>
            <a:pPr lvl="1" eaLnBrk="0" hangingPunct="0">
              <a:buFont typeface="Arial" pitchFamily="34" charset="0"/>
              <a:buChar char="•"/>
              <a:defRPr/>
            </a:pPr>
            <a:r>
              <a:rPr lang="en-US" sz="1400" b="1" dirty="0"/>
              <a:t>One upper-division writing </a:t>
            </a:r>
            <a:r>
              <a:rPr lang="en-US" sz="1400" b="1" dirty="0" smtClean="0"/>
              <a:t>course, </a:t>
            </a:r>
            <a:r>
              <a:rPr lang="en-US" sz="1400" b="1" u="sng" dirty="0" smtClean="0"/>
              <a:t>usually senior year</a:t>
            </a:r>
            <a:endParaRPr lang="en-US" sz="1400" b="1" u="sng" dirty="0"/>
          </a:p>
          <a:p>
            <a:pPr eaLnBrk="0" hangingPunct="0">
              <a:buFont typeface="Arial" pitchFamily="34" charset="0"/>
              <a:buChar char="•"/>
              <a:defRPr/>
            </a:pPr>
            <a:endParaRPr lang="en-US" sz="1400" b="1" u="sng" dirty="0"/>
          </a:p>
          <a:p>
            <a:pPr eaLnBrk="0" hangingPunct="0">
              <a:buClr>
                <a:schemeClr val="accent1"/>
              </a:buClr>
              <a:buFont typeface="Wingdings" pitchFamily="2" charset="2"/>
              <a:buChar char="Ø"/>
              <a:defRPr/>
            </a:pPr>
            <a:r>
              <a:rPr lang="en-US" sz="1600" b="1" u="sng" dirty="0"/>
              <a:t>Category II: Natural Sciences</a:t>
            </a:r>
          </a:p>
          <a:p>
            <a:pPr eaLnBrk="0" hangingPunct="0">
              <a:buFont typeface="Arial" pitchFamily="34" charset="0"/>
              <a:buChar char="•"/>
              <a:defRPr/>
            </a:pPr>
            <a:endParaRPr lang="en-US" sz="1200" b="1" dirty="0"/>
          </a:p>
          <a:p>
            <a:pPr lvl="1" eaLnBrk="0" hangingPunct="0">
              <a:buFont typeface="Arial" pitchFamily="34" charset="0"/>
              <a:buChar char="•"/>
              <a:defRPr/>
            </a:pPr>
            <a:r>
              <a:rPr lang="en-US" sz="1400" b="1" dirty="0"/>
              <a:t>Three courses--</a:t>
            </a:r>
            <a:r>
              <a:rPr lang="en-US" sz="1400" b="1" dirty="0">
                <a:solidFill>
                  <a:srgbClr val="FF0000"/>
                </a:solidFill>
              </a:rPr>
              <a:t>Physical Sciences majors complete this with their degree requirements, either Chemistry or </a:t>
            </a:r>
            <a:r>
              <a:rPr lang="en-US" sz="1400" b="1" dirty="0" smtClean="0">
                <a:solidFill>
                  <a:srgbClr val="FF0000"/>
                </a:solidFill>
              </a:rPr>
              <a:t>Physics (except </a:t>
            </a:r>
            <a:r>
              <a:rPr lang="en-US" sz="1400" b="1" dirty="0" err="1" smtClean="0">
                <a:solidFill>
                  <a:srgbClr val="FF0000"/>
                </a:solidFill>
              </a:rPr>
              <a:t>Env</a:t>
            </a:r>
            <a:r>
              <a:rPr lang="en-US" sz="1400" b="1" dirty="0" smtClean="0">
                <a:solidFill>
                  <a:srgbClr val="FF0000"/>
                </a:solidFill>
              </a:rPr>
              <a:t>. </a:t>
            </a:r>
            <a:r>
              <a:rPr lang="en-US" sz="1400" b="1" dirty="0" err="1" smtClean="0">
                <a:solidFill>
                  <a:srgbClr val="FF0000"/>
                </a:solidFill>
              </a:rPr>
              <a:t>Sci</a:t>
            </a:r>
            <a:r>
              <a:rPr lang="en-US" sz="1400" b="1" dirty="0" smtClean="0">
                <a:solidFill>
                  <a:srgbClr val="FF0000"/>
                </a:solidFill>
              </a:rPr>
              <a:t> &amp; Policy)</a:t>
            </a:r>
            <a:endParaRPr lang="en-US" sz="1200" dirty="0">
              <a:solidFill>
                <a:srgbClr val="FF0000"/>
              </a:solidFill>
            </a:endParaRPr>
          </a:p>
          <a:p>
            <a:pPr eaLnBrk="0" hangingPunct="0">
              <a:spcBef>
                <a:spcPct val="50000"/>
              </a:spcBef>
              <a:defRPr/>
            </a:pPr>
            <a:endParaRPr lang="en-US" sz="1200" dirty="0"/>
          </a:p>
          <a:p>
            <a:pPr eaLnBrk="0" hangingPunct="0">
              <a:buClr>
                <a:schemeClr val="accent1"/>
              </a:buClr>
              <a:buFont typeface="Wingdings" pitchFamily="2" charset="2"/>
              <a:buChar char="Ø"/>
              <a:defRPr/>
            </a:pPr>
            <a:r>
              <a:rPr lang="en-US" sz="1600" b="1" u="sng" dirty="0"/>
              <a:t>Category III:  Social and Behavioral Sciences</a:t>
            </a:r>
          </a:p>
          <a:p>
            <a:pPr eaLnBrk="0" hangingPunct="0">
              <a:defRPr/>
            </a:pPr>
            <a:endParaRPr lang="en-US" sz="1400" b="1" u="sng" dirty="0"/>
          </a:p>
          <a:p>
            <a:pPr lvl="1" eaLnBrk="0" hangingPunct="0">
              <a:buFont typeface="Arial" pitchFamily="34" charset="0"/>
              <a:buChar char="•"/>
              <a:defRPr/>
            </a:pPr>
            <a:r>
              <a:rPr lang="en-US" sz="1400" b="1" dirty="0"/>
              <a:t>Three courses from approved GE list*</a:t>
            </a:r>
          </a:p>
          <a:p>
            <a:pPr eaLnBrk="0" hangingPunct="0">
              <a:defRPr/>
            </a:pPr>
            <a:endParaRPr lang="en-US" sz="1200" b="1" dirty="0"/>
          </a:p>
          <a:p>
            <a:pPr eaLnBrk="0" hangingPunct="0">
              <a:buClr>
                <a:schemeClr val="accent1"/>
              </a:buClr>
              <a:buFont typeface="Wingdings" pitchFamily="2" charset="2"/>
              <a:buChar char="Ø"/>
              <a:defRPr/>
            </a:pPr>
            <a:r>
              <a:rPr lang="en-US" sz="1600" b="1" u="sng" dirty="0"/>
              <a:t>Category IV:  Arts and Humanities</a:t>
            </a:r>
          </a:p>
          <a:p>
            <a:pPr eaLnBrk="0" hangingPunct="0">
              <a:defRPr/>
            </a:pPr>
            <a:endParaRPr lang="en-US" sz="1400" b="1" u="sng" dirty="0"/>
          </a:p>
          <a:p>
            <a:pPr lvl="1" eaLnBrk="0" hangingPunct="0">
              <a:buFont typeface="Arial" pitchFamily="34" charset="0"/>
              <a:buChar char="•"/>
              <a:defRPr/>
            </a:pPr>
            <a:r>
              <a:rPr lang="en-US" sz="1400" b="1" dirty="0"/>
              <a:t>Three courses from approved GE list*</a:t>
            </a:r>
          </a:p>
          <a:p>
            <a:pPr eaLnBrk="0" hangingPunct="0">
              <a:spcBef>
                <a:spcPct val="50000"/>
              </a:spcBef>
              <a:defRPr/>
            </a:pPr>
            <a:endParaRPr lang="en-US" sz="1200" dirty="0"/>
          </a:p>
          <a:p>
            <a:pPr eaLnBrk="0" hangingPunct="0">
              <a:defRPr/>
            </a:pPr>
            <a:endParaRPr lang="en-US" sz="1200" b="1" dirty="0"/>
          </a:p>
          <a:p>
            <a:pPr eaLnBrk="0" hangingPunct="0">
              <a:defRPr/>
            </a:pPr>
            <a:endParaRPr lang="en-US" sz="1200" b="1" dirty="0"/>
          </a:p>
        </p:txBody>
      </p:sp>
      <p:sp>
        <p:nvSpPr>
          <p:cNvPr id="3" name="Slide Number Placeholder 2"/>
          <p:cNvSpPr>
            <a:spLocks noGrp="1"/>
          </p:cNvSpPr>
          <p:nvPr>
            <p:ph type="sldNum" sz="quarter" idx="12"/>
          </p:nvPr>
        </p:nvSpPr>
        <p:spPr/>
        <p:txBody>
          <a:bodyPr/>
          <a:lstStyle/>
          <a:p>
            <a:pPr>
              <a:defRPr/>
            </a:pPr>
            <a:fld id="{8EE4A4D6-98CB-480D-B3FA-5C5F22F8D5BE}" type="slidenum">
              <a:rPr lang="en-US" smtClean="0"/>
              <a:pPr>
                <a:defRPr/>
              </a:pPr>
              <a:t>16</a:t>
            </a:fld>
            <a:endParaRPr lang="en-US"/>
          </a:p>
        </p:txBody>
      </p:sp>
      <p:pic>
        <p:nvPicPr>
          <p:cNvPr id="9218" name="Picture 2" descr="C:\Users\Jillian\Desktop\11971488431079343407barretr_Pencil.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1219200"/>
            <a:ext cx="451128" cy="45112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Jillian\Desktop\science_symbol_rainb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901768"/>
            <a:ext cx="527231" cy="527231"/>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Jillian\Documents\ms-office-clipart-feature_enterprisesocial_OfficeClipArt-600x39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4114800"/>
            <a:ext cx="838200" cy="55740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222" name="Picture 6" descr="C:\Users\Jillian\Desktop\downloa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9820" y="5017377"/>
            <a:ext cx="559493" cy="38542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1002882" y="609599"/>
            <a:ext cx="6934200" cy="5747727"/>
          </a:xfrm>
          <a:prstGeom prst="rect">
            <a:avLst/>
          </a:prstGeom>
          <a:noFill/>
          <a:ln w="9525">
            <a:noFill/>
            <a:miter lim="800000"/>
            <a:headEnd/>
            <a:tailEnd/>
          </a:ln>
        </p:spPr>
        <p:txBody>
          <a:bodyPr>
            <a:spAutoFit/>
          </a:bodyPr>
          <a:lstStyle/>
          <a:p>
            <a:pPr algn="ctr" eaLnBrk="0" hangingPunct="0">
              <a:defRPr/>
            </a:pPr>
            <a:r>
              <a:rPr lang="en-US" sz="2400" b="1" dirty="0">
                <a:effectLst>
                  <a:outerShdw blurRad="38100" dist="38100" dir="2700000" algn="tl">
                    <a:srgbClr val="000000">
                      <a:alpha val="43137"/>
                    </a:srgbClr>
                  </a:outerShdw>
                </a:effectLst>
                <a:latin typeface="+mj-lt"/>
              </a:rPr>
              <a:t>General Education – continued</a:t>
            </a:r>
          </a:p>
          <a:p>
            <a:pPr eaLnBrk="0" hangingPunct="0">
              <a:defRPr/>
            </a:pPr>
            <a:endParaRPr lang="en-US" sz="1100" b="1" dirty="0"/>
          </a:p>
          <a:p>
            <a:pPr eaLnBrk="0" hangingPunct="0">
              <a:buClr>
                <a:schemeClr val="accent1"/>
              </a:buClr>
              <a:buFont typeface="Wingdings" pitchFamily="2" charset="2"/>
              <a:buChar char="Ø"/>
              <a:defRPr/>
            </a:pPr>
            <a:r>
              <a:rPr lang="en-US" sz="1600" b="1" u="sng" dirty="0"/>
              <a:t>Category V:  Quantitative, Symbolic, and Computational </a:t>
            </a:r>
            <a:r>
              <a:rPr lang="en-US" sz="1600" b="1" u="sng" dirty="0" smtClean="0"/>
              <a:t>Reasoning (</a:t>
            </a:r>
            <a:r>
              <a:rPr lang="en-US" sz="1600" b="1" u="sng" dirty="0" err="1" smtClean="0"/>
              <a:t>Va</a:t>
            </a:r>
            <a:r>
              <a:rPr lang="en-US" sz="1600" b="1" u="sng" dirty="0" smtClean="0"/>
              <a:t>-Quantitative </a:t>
            </a:r>
            <a:r>
              <a:rPr lang="en-US" sz="1600" b="1" u="sng" dirty="0" err="1" smtClean="0"/>
              <a:t>Literacy,Vb</a:t>
            </a:r>
            <a:r>
              <a:rPr lang="en-US" sz="1600" b="1" u="sng" dirty="0" smtClean="0"/>
              <a:t>-Formal Reasoning)</a:t>
            </a:r>
            <a:endParaRPr lang="en-US" sz="1600" b="1" u="sng" dirty="0"/>
          </a:p>
          <a:p>
            <a:pPr eaLnBrk="0" hangingPunct="0">
              <a:defRPr/>
            </a:pPr>
            <a:endParaRPr lang="en-US" sz="1100" b="1" u="sng" dirty="0"/>
          </a:p>
          <a:p>
            <a:pPr lvl="1" eaLnBrk="0" hangingPunct="0">
              <a:buFont typeface="Arial" pitchFamily="34" charset="0"/>
              <a:buChar char="•"/>
              <a:defRPr/>
            </a:pPr>
            <a:r>
              <a:rPr lang="en-US" sz="1400" b="1" dirty="0"/>
              <a:t>Three courses--</a:t>
            </a:r>
            <a:r>
              <a:rPr lang="en-US" sz="1400" b="1" dirty="0">
                <a:solidFill>
                  <a:srgbClr val="FF0000"/>
                </a:solidFill>
              </a:rPr>
              <a:t>Physical Sciences majors complete this with their mathematics </a:t>
            </a:r>
            <a:r>
              <a:rPr lang="en-US" sz="1400" b="1" dirty="0" smtClean="0">
                <a:solidFill>
                  <a:srgbClr val="FF0000"/>
                </a:solidFill>
              </a:rPr>
              <a:t>requirements (except </a:t>
            </a:r>
            <a:r>
              <a:rPr lang="en-US" sz="1400" b="1" dirty="0" err="1" smtClean="0">
                <a:solidFill>
                  <a:srgbClr val="FF0000"/>
                </a:solidFill>
              </a:rPr>
              <a:t>Env</a:t>
            </a:r>
            <a:r>
              <a:rPr lang="en-US" sz="1400" b="1" dirty="0" smtClean="0">
                <a:solidFill>
                  <a:srgbClr val="FF0000"/>
                </a:solidFill>
              </a:rPr>
              <a:t>. </a:t>
            </a:r>
            <a:r>
              <a:rPr lang="en-US" sz="1400" b="1" dirty="0" err="1" smtClean="0">
                <a:solidFill>
                  <a:srgbClr val="FF0000"/>
                </a:solidFill>
              </a:rPr>
              <a:t>Sci</a:t>
            </a:r>
            <a:r>
              <a:rPr lang="en-US" sz="1400" b="1" dirty="0" smtClean="0">
                <a:solidFill>
                  <a:srgbClr val="FF0000"/>
                </a:solidFill>
              </a:rPr>
              <a:t> &amp; Policy majors</a:t>
            </a:r>
            <a:endParaRPr lang="en-US" sz="1100" b="1" u="sng" dirty="0"/>
          </a:p>
          <a:p>
            <a:pPr eaLnBrk="0" hangingPunct="0">
              <a:buClr>
                <a:schemeClr val="accent1"/>
              </a:buClr>
              <a:buFont typeface="Wingdings" pitchFamily="2" charset="2"/>
              <a:buChar char="Ø"/>
              <a:defRPr/>
            </a:pPr>
            <a:endParaRPr lang="en-US" sz="1600" b="1" u="sng" dirty="0" smtClean="0"/>
          </a:p>
          <a:p>
            <a:pPr eaLnBrk="0" hangingPunct="0">
              <a:buClr>
                <a:schemeClr val="accent1"/>
              </a:buClr>
              <a:buFont typeface="Wingdings" pitchFamily="2" charset="2"/>
              <a:buChar char="Ø"/>
              <a:defRPr/>
            </a:pPr>
            <a:r>
              <a:rPr lang="en-US" sz="1600" b="1" u="sng" dirty="0" smtClean="0"/>
              <a:t>Category </a:t>
            </a:r>
            <a:r>
              <a:rPr lang="en-US" sz="1600" b="1" u="sng" dirty="0"/>
              <a:t>VI: Language other than </a:t>
            </a:r>
            <a:r>
              <a:rPr lang="en-US" sz="1600" b="1" u="sng" dirty="0" smtClean="0"/>
              <a:t>English</a:t>
            </a:r>
            <a:endParaRPr lang="en-US" sz="1200" b="1" dirty="0" smtClean="0"/>
          </a:p>
          <a:p>
            <a:pPr eaLnBrk="0" hangingPunct="0">
              <a:defRPr/>
            </a:pPr>
            <a:endParaRPr lang="en-US" sz="1200" b="1" dirty="0" smtClean="0"/>
          </a:p>
          <a:p>
            <a:pPr lvl="1" eaLnBrk="0" hangingPunct="0">
              <a:buFont typeface="Arial" pitchFamily="34" charset="0"/>
              <a:buChar char="•"/>
              <a:defRPr/>
            </a:pPr>
            <a:r>
              <a:rPr lang="en-US" sz="1400" b="1" dirty="0" smtClean="0"/>
              <a:t>Satisfied if you completed one year of formal schooling at the 6</a:t>
            </a:r>
            <a:r>
              <a:rPr lang="en-US" sz="1400" b="1" baseline="30000" dirty="0" smtClean="0"/>
              <a:t>th</a:t>
            </a:r>
            <a:r>
              <a:rPr lang="en-US" sz="1400" b="1" dirty="0" smtClean="0"/>
              <a:t> grade level or higher at a school where the language of instruction is not English.</a:t>
            </a:r>
          </a:p>
          <a:p>
            <a:pPr eaLnBrk="0" hangingPunct="0">
              <a:spcBef>
                <a:spcPct val="50000"/>
              </a:spcBef>
              <a:defRPr/>
            </a:pPr>
            <a:endParaRPr lang="en-US" sz="1100" dirty="0"/>
          </a:p>
          <a:p>
            <a:pPr eaLnBrk="0" hangingPunct="0">
              <a:buClr>
                <a:schemeClr val="accent1"/>
              </a:buClr>
              <a:buFont typeface="Wingdings" pitchFamily="2" charset="2"/>
              <a:buChar char="Ø"/>
              <a:defRPr/>
            </a:pPr>
            <a:r>
              <a:rPr lang="en-US" sz="1600" b="1" u="sng" dirty="0"/>
              <a:t>Category VII:  Multicultural Studies</a:t>
            </a:r>
          </a:p>
          <a:p>
            <a:pPr eaLnBrk="0" hangingPunct="0">
              <a:defRPr/>
            </a:pPr>
            <a:endParaRPr lang="en-US" sz="1100" b="1" u="sng" dirty="0"/>
          </a:p>
          <a:p>
            <a:pPr lvl="1" eaLnBrk="0" hangingPunct="0">
              <a:buFont typeface="Arial" pitchFamily="34" charset="0"/>
              <a:buChar char="•"/>
              <a:defRPr/>
            </a:pPr>
            <a:r>
              <a:rPr lang="en-US" sz="1400" b="1" dirty="0"/>
              <a:t>One course from approved GE </a:t>
            </a:r>
            <a:r>
              <a:rPr lang="en-US" sz="1400" b="1" dirty="0" smtClean="0"/>
              <a:t>list*</a:t>
            </a:r>
            <a:endParaRPr lang="en-US" sz="1400" b="1" dirty="0"/>
          </a:p>
          <a:p>
            <a:pPr eaLnBrk="0" hangingPunct="0">
              <a:defRPr/>
            </a:pPr>
            <a:endParaRPr lang="en-US" sz="1400" b="1" dirty="0"/>
          </a:p>
          <a:p>
            <a:pPr eaLnBrk="0" hangingPunct="0">
              <a:buClr>
                <a:schemeClr val="accent1"/>
              </a:buClr>
              <a:buFont typeface="Wingdings" pitchFamily="2" charset="2"/>
              <a:buChar char="Ø"/>
              <a:defRPr/>
            </a:pPr>
            <a:r>
              <a:rPr lang="en-US" sz="1600" b="1" u="sng" dirty="0"/>
              <a:t>Category VIII:  International/Global Issues</a:t>
            </a:r>
          </a:p>
          <a:p>
            <a:pPr eaLnBrk="0" hangingPunct="0">
              <a:defRPr/>
            </a:pPr>
            <a:endParaRPr lang="en-US" sz="1100" b="1" u="sng" dirty="0" smtClean="0"/>
          </a:p>
          <a:p>
            <a:pPr lvl="1" eaLnBrk="0" hangingPunct="0">
              <a:buFont typeface="Arial" pitchFamily="34" charset="0"/>
              <a:buChar char="•"/>
              <a:defRPr/>
            </a:pPr>
            <a:r>
              <a:rPr lang="en-US" sz="1400" b="1" dirty="0"/>
              <a:t>Satisfied if you completed </a:t>
            </a:r>
            <a:r>
              <a:rPr lang="en-US" sz="1400" b="1" dirty="0" smtClean="0"/>
              <a:t>two years </a:t>
            </a:r>
            <a:r>
              <a:rPr lang="en-US" sz="1400" b="1" dirty="0"/>
              <a:t>of formal schooling at the 6</a:t>
            </a:r>
            <a:r>
              <a:rPr lang="en-US" sz="1400" b="1" baseline="30000" dirty="0"/>
              <a:t>th</a:t>
            </a:r>
            <a:r>
              <a:rPr lang="en-US" sz="1400" b="1" dirty="0"/>
              <a:t> grade level or higher at a school where the language of instruction is not English</a:t>
            </a:r>
            <a:r>
              <a:rPr lang="en-US" sz="1400" b="1" dirty="0" smtClean="0"/>
              <a:t>.</a:t>
            </a:r>
          </a:p>
          <a:p>
            <a:pPr lvl="1" eaLnBrk="0" hangingPunct="0">
              <a:buFont typeface="Arial" pitchFamily="34" charset="0"/>
              <a:buChar char="•"/>
              <a:defRPr/>
            </a:pPr>
            <a:endParaRPr lang="en-US" sz="1200" b="1" dirty="0"/>
          </a:p>
          <a:p>
            <a:pPr eaLnBrk="0" hangingPunct="0">
              <a:defRPr/>
            </a:pPr>
            <a:r>
              <a:rPr lang="en-US" sz="1200" b="1" dirty="0">
                <a:solidFill>
                  <a:srgbClr val="0066FF"/>
                </a:solidFill>
              </a:rPr>
              <a:t>*</a:t>
            </a:r>
            <a:r>
              <a:rPr lang="en-US" sz="1200" dirty="0">
                <a:solidFill>
                  <a:srgbClr val="0066FF"/>
                </a:solidFill>
                <a:latin typeface="Lucida Sans Unicode" pitchFamily="34" charset="0"/>
              </a:rPr>
              <a:t> </a:t>
            </a:r>
            <a:r>
              <a:rPr lang="en-US" sz="1200" b="1" dirty="0">
                <a:solidFill>
                  <a:srgbClr val="0066FF"/>
                </a:solidFill>
                <a:cs typeface="Tahoma" pitchFamily="34" charset="0"/>
              </a:rPr>
              <a:t>Note: You can overlap courses to satisfy GE, if they appear in both </a:t>
            </a:r>
            <a:r>
              <a:rPr lang="en-US" sz="1200" b="1" dirty="0" smtClean="0">
                <a:solidFill>
                  <a:srgbClr val="0066FF"/>
                </a:solidFill>
                <a:cs typeface="Tahoma" pitchFamily="34" charset="0"/>
              </a:rPr>
              <a:t>categories</a:t>
            </a:r>
            <a:r>
              <a:rPr lang="en-US" sz="1200" b="1" dirty="0">
                <a:solidFill>
                  <a:srgbClr val="0066FF"/>
                </a:solidFill>
                <a:cs typeface="Tahoma" pitchFamily="34" charset="0"/>
              </a:rPr>
              <a:t> </a:t>
            </a:r>
            <a:r>
              <a:rPr lang="en-US" sz="1200" b="1" dirty="0" smtClean="0">
                <a:solidFill>
                  <a:srgbClr val="0066FF"/>
                </a:solidFill>
                <a:cs typeface="Tahoma" pitchFamily="34" charset="0"/>
              </a:rPr>
              <a:t>(except for categories III and IV – courses cannot overlap between these two categories). </a:t>
            </a:r>
            <a:endParaRPr lang="en-US" sz="1200" b="1" dirty="0">
              <a:solidFill>
                <a:srgbClr val="0066FF"/>
              </a:solidFill>
              <a:cs typeface="Tahoma" pitchFamily="34" charset="0"/>
            </a:endParaRPr>
          </a:p>
        </p:txBody>
      </p:sp>
      <p:sp>
        <p:nvSpPr>
          <p:cNvPr id="2" name="Slide Number Placeholder 1"/>
          <p:cNvSpPr>
            <a:spLocks noGrp="1"/>
          </p:cNvSpPr>
          <p:nvPr>
            <p:ph type="sldNum" sz="quarter" idx="12"/>
          </p:nvPr>
        </p:nvSpPr>
        <p:spPr/>
        <p:txBody>
          <a:bodyPr/>
          <a:lstStyle/>
          <a:p>
            <a:pPr>
              <a:defRPr/>
            </a:pPr>
            <a:fld id="{F3219A0C-51F4-4C02-9C6E-63233BDD4105}" type="slidenum">
              <a:rPr lang="en-US" smtClean="0"/>
              <a:pPr>
                <a:defRPr/>
              </a:pPr>
              <a:t>17</a:t>
            </a:fld>
            <a:endParaRPr lang="en-US"/>
          </a:p>
        </p:txBody>
      </p:sp>
      <p:pic>
        <p:nvPicPr>
          <p:cNvPr id="10244" name="Picture 4" descr="C:\Users\Jillian\Desktop\people-talkin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7924" y="2440902"/>
            <a:ext cx="738382" cy="37780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Users\Jillian\Desktop\rTnKpzdE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1003" y="4395341"/>
            <a:ext cx="649314" cy="64931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0247" name="Picture 7" descr="C:\Users\Jillian\Desktop\0110-0902-2303-3421_world_flag_travelling_couple_holding_hand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1180" y="3733800"/>
            <a:ext cx="677334" cy="6096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0251" name="Picture 11" descr="C:\Users\Jillian\AppData\Local\Microsoft\Windows\Temporary Internet Files\Content.IE5\QK3KSS8B\Math_2[1].png"/>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314715" y="1143000"/>
            <a:ext cx="627111" cy="627111"/>
          </a:xfrm>
          <a:prstGeom prst="rect">
            <a:avLst/>
          </a:prstGeom>
          <a:noFill/>
          <a:ln w="12700">
            <a:no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E4A4D6-98CB-480D-B3FA-5C5F22F8D5BE}" type="slidenum">
              <a:rPr lang="en-US" smtClean="0"/>
              <a:pPr>
                <a:defRPr/>
              </a:pPr>
              <a:t>18</a:t>
            </a:fld>
            <a:endParaRPr lang="en-US"/>
          </a:p>
        </p:txBody>
      </p:sp>
      <p:sp>
        <p:nvSpPr>
          <p:cNvPr id="4" name="TextBox 3"/>
          <p:cNvSpPr txBox="1"/>
          <p:nvPr/>
        </p:nvSpPr>
        <p:spPr>
          <a:xfrm>
            <a:off x="1367589" y="2590800"/>
            <a:ext cx="6324600" cy="1200329"/>
          </a:xfrm>
          <a:prstGeom prst="rect">
            <a:avLst/>
          </a:prstGeom>
          <a:noFill/>
        </p:spPr>
        <p:txBody>
          <a:bodyPr wrap="square" rtlCol="0">
            <a:spAutoFit/>
          </a:bodyPr>
          <a:lstStyle/>
          <a:p>
            <a:pPr algn="ctr"/>
            <a:r>
              <a:rPr lang="en-US" sz="3600" b="1" dirty="0" smtClean="0">
                <a:ln w="17780" cmpd="sng">
                  <a:solidFill>
                    <a:srgbClr val="FFFFFF"/>
                  </a:solidFill>
                  <a:prstDash val="solid"/>
                  <a:miter lim="800000"/>
                </a:ln>
                <a:solidFill>
                  <a:srgbClr val="C00000"/>
                </a:solidFill>
                <a:effectLst>
                  <a:outerShdw blurRad="50800" algn="tl" rotWithShape="0">
                    <a:srgbClr val="000000"/>
                  </a:outerShdw>
                  <a:reflection blurRad="6350" stA="55000" endA="300" endPos="45500" dir="5400000" sy="-100000" algn="bl" rotWithShape="0"/>
                </a:effectLst>
              </a:rPr>
              <a:t>How to use your Student Access account…</a:t>
            </a:r>
            <a:endParaRPr lang="en-US" sz="3600" b="1" dirty="0">
              <a:ln w="17780" cmpd="sng">
                <a:solidFill>
                  <a:srgbClr val="FFFFFF"/>
                </a:solidFill>
                <a:prstDash val="solid"/>
                <a:miter lim="800000"/>
              </a:ln>
              <a:solidFill>
                <a:srgbClr val="C00000"/>
              </a:solidFill>
              <a:effectLst>
                <a:outerShdw blurRad="50800" algn="tl" rotWithShape="0">
                  <a:srgbClr val="000000"/>
                </a:outerShdw>
                <a:reflection blurRad="6350" stA="55000" endA="300" endPos="45500" dir="5400000" sy="-100000" algn="bl" rotWithShape="0"/>
              </a:effectLst>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E4A4D6-98CB-480D-B3FA-5C5F22F8D5BE}" type="slidenum">
              <a:rPr lang="en-US" smtClean="0"/>
              <a:pPr>
                <a:defRPr/>
              </a:pPr>
              <a:t>19</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685800"/>
            <a:ext cx="4191000" cy="549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flipH="1" flipV="1">
            <a:off x="4293670" y="1535230"/>
            <a:ext cx="1676400" cy="69863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91200" y="2233863"/>
            <a:ext cx="2667000" cy="1846659"/>
          </a:xfrm>
          <a:prstGeom prst="rect">
            <a:avLst/>
          </a:prstGeom>
          <a:noFill/>
        </p:spPr>
        <p:txBody>
          <a:bodyPr wrap="square" rtlCol="0">
            <a:spAutoFit/>
          </a:bodyPr>
          <a:lstStyle/>
          <a:p>
            <a:r>
              <a:rPr lang="en-US" sz="2400" dirty="0"/>
              <a:t>Step 1: Go to </a:t>
            </a:r>
            <a:r>
              <a:rPr lang="en-US" sz="2400" u="sng" dirty="0">
                <a:solidFill>
                  <a:srgbClr val="0066FF"/>
                </a:solidFill>
              </a:rPr>
              <a:t>reg.uci.edu</a:t>
            </a:r>
            <a:r>
              <a:rPr lang="en-US" sz="2400" dirty="0"/>
              <a:t> and click on “Student Access”</a:t>
            </a:r>
          </a:p>
          <a:p>
            <a:endParaRPr lang="en-US" dirty="0"/>
          </a:p>
        </p:txBody>
      </p:sp>
      <p:sp>
        <p:nvSpPr>
          <p:cNvPr id="18" name="TextBox 17"/>
          <p:cNvSpPr txBox="1"/>
          <p:nvPr/>
        </p:nvSpPr>
        <p:spPr>
          <a:xfrm>
            <a:off x="3669632" y="1352350"/>
            <a:ext cx="640080" cy="182880"/>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ln w="38100">
                <a:solidFill>
                  <a:schemeClr val="tx1"/>
                </a:solidFill>
              </a:ln>
            </a:endParaRPr>
          </a:p>
        </p:txBody>
      </p:sp>
    </p:spTree>
    <p:extLst>
      <p:ext uri="{BB962C8B-B14F-4D97-AF65-F5344CB8AC3E}">
        <p14:creationId xmlns:p14="http://schemas.microsoft.com/office/powerpoint/2010/main" val="280480066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00" y="759122"/>
            <a:ext cx="5105400" cy="5611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1016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E4A4D6-98CB-480D-B3FA-5C5F22F8D5BE}" type="slidenum">
              <a:rPr lang="en-US" smtClean="0"/>
              <a:pPr>
                <a:defRPr/>
              </a:pPr>
              <a:t>20</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416" y="1669197"/>
            <a:ext cx="5943600" cy="4123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00200" y="838200"/>
            <a:ext cx="6172200" cy="830997"/>
          </a:xfrm>
          <a:prstGeom prst="rect">
            <a:avLst/>
          </a:prstGeom>
          <a:noFill/>
        </p:spPr>
        <p:txBody>
          <a:bodyPr wrap="square" rtlCol="0">
            <a:spAutoFit/>
          </a:bodyPr>
          <a:lstStyle/>
          <a:p>
            <a:pPr algn="ctr"/>
            <a:r>
              <a:rPr lang="en-US" sz="2400" dirty="0" smtClean="0"/>
              <a:t>Step 2: Log-in with your UCInetID and Password</a:t>
            </a:r>
            <a:endParaRPr lang="en-US" sz="2400" dirty="0"/>
          </a:p>
        </p:txBody>
      </p:sp>
      <p:cxnSp>
        <p:nvCxnSpPr>
          <p:cNvPr id="5" name="Straight Arrow Connector 4"/>
          <p:cNvCxnSpPr/>
          <p:nvPr/>
        </p:nvCxnSpPr>
        <p:spPr>
          <a:xfrm>
            <a:off x="5638800" y="1524000"/>
            <a:ext cx="609600"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54216" y="2438400"/>
            <a:ext cx="2834640" cy="1554480"/>
          </a:xfrm>
          <a:prstGeom prst="ellipse">
            <a:avLst/>
          </a:prstGeom>
          <a:noFill/>
          <a:ln w="381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3072948814"/>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E4A4D6-98CB-480D-B3FA-5C5F22F8D5BE}" type="slidenum">
              <a:rPr lang="en-US" smtClean="0"/>
              <a:pPr>
                <a:defRPr/>
              </a:pPr>
              <a:t>21</a:t>
            </a:fld>
            <a:endParaRPr lang="en-US"/>
          </a:p>
        </p:txBody>
      </p:sp>
      <p:sp>
        <p:nvSpPr>
          <p:cNvPr id="3" name="TextBox 2"/>
          <p:cNvSpPr txBox="1"/>
          <p:nvPr/>
        </p:nvSpPr>
        <p:spPr>
          <a:xfrm>
            <a:off x="1371600" y="685800"/>
            <a:ext cx="6248400" cy="830997"/>
          </a:xfrm>
          <a:prstGeom prst="rect">
            <a:avLst/>
          </a:prstGeom>
          <a:noFill/>
        </p:spPr>
        <p:txBody>
          <a:bodyPr wrap="square" rtlCol="0">
            <a:spAutoFit/>
          </a:bodyPr>
          <a:lstStyle/>
          <a:p>
            <a:pPr algn="ctr"/>
            <a:r>
              <a:rPr lang="en-US" sz="2400" dirty="0" smtClean="0"/>
              <a:t>Step 3: </a:t>
            </a:r>
            <a:r>
              <a:rPr lang="en-US" sz="2400" dirty="0"/>
              <a:t>Y</a:t>
            </a:r>
            <a:r>
              <a:rPr lang="en-US" sz="2400" dirty="0" smtClean="0"/>
              <a:t>ou’re on your Student Access account!</a:t>
            </a:r>
            <a:endParaRPr lang="en-US" sz="2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6553200" cy="4761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19200" y="3000676"/>
            <a:ext cx="822960" cy="274320"/>
          </a:xfrm>
          <a:prstGeom prst="ellipse">
            <a:avLst/>
          </a:prstGeom>
          <a:noFill/>
          <a:ln w="38100">
            <a:solidFill>
              <a:srgbClr val="FF0000"/>
            </a:solidFill>
          </a:ln>
        </p:spPr>
        <p:txBody>
          <a:bodyPr wrap="square" rtlCol="0">
            <a:spAutoFit/>
          </a:bodyPr>
          <a:lstStyle/>
          <a:p>
            <a:endParaRPr lang="en-US" dirty="0"/>
          </a:p>
        </p:txBody>
      </p:sp>
      <p:sp>
        <p:nvSpPr>
          <p:cNvPr id="5" name="TextBox 4"/>
          <p:cNvSpPr txBox="1"/>
          <p:nvPr/>
        </p:nvSpPr>
        <p:spPr>
          <a:xfrm>
            <a:off x="2743200" y="4419600"/>
            <a:ext cx="2819400" cy="646331"/>
          </a:xfrm>
          <a:prstGeom prst="rect">
            <a:avLst/>
          </a:prstGeom>
          <a:noFill/>
        </p:spPr>
        <p:txBody>
          <a:bodyPr wrap="square" rtlCol="0">
            <a:spAutoFit/>
          </a:bodyPr>
          <a:lstStyle/>
          <a:p>
            <a:pPr algn="ctr"/>
            <a:r>
              <a:rPr lang="en-US" b="1" dirty="0" smtClean="0">
                <a:solidFill>
                  <a:srgbClr val="FF0000"/>
                </a:solidFill>
                <a:latin typeface="Comic Sans MS" panose="030F0702030302020204" pitchFamily="66" charset="0"/>
              </a:rPr>
              <a:t>Now let’s take a look at </a:t>
            </a:r>
            <a:r>
              <a:rPr lang="en-US" b="1" dirty="0" err="1" smtClean="0">
                <a:solidFill>
                  <a:srgbClr val="FF0000"/>
                </a:solidFill>
                <a:latin typeface="Comic Sans MS" panose="030F0702030302020204" pitchFamily="66" charset="0"/>
              </a:rPr>
              <a:t>DegreeWorks</a:t>
            </a:r>
            <a:r>
              <a:rPr lang="en-US" b="1" dirty="0" smtClean="0">
                <a:solidFill>
                  <a:srgbClr val="FF0000"/>
                </a:solidFill>
                <a:latin typeface="Comic Sans MS" panose="030F0702030302020204" pitchFamily="66" charset="0"/>
              </a:rPr>
              <a:t>!</a:t>
            </a:r>
            <a:endParaRPr lang="en-US" b="1" dirty="0">
              <a:solidFill>
                <a:srgbClr val="FF0000"/>
              </a:solidFill>
              <a:latin typeface="Comic Sans MS" panose="030F0702030302020204" pitchFamily="66" charset="0"/>
            </a:endParaRPr>
          </a:p>
        </p:txBody>
      </p:sp>
      <p:cxnSp>
        <p:nvCxnSpPr>
          <p:cNvPr id="7" name="Straight Arrow Connector 6"/>
          <p:cNvCxnSpPr/>
          <p:nvPr/>
        </p:nvCxnSpPr>
        <p:spPr>
          <a:xfrm flipH="1" flipV="1">
            <a:off x="2042160" y="3274996"/>
            <a:ext cx="929640" cy="11446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0258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38200" y="762000"/>
            <a:ext cx="7239000" cy="5334001"/>
            <a:chOff x="224008" y="609599"/>
            <a:chExt cx="8745180" cy="5410201"/>
          </a:xfrm>
        </p:grpSpPr>
        <p:pic>
          <p:nvPicPr>
            <p:cNvPr id="5" name="Picture 4" descr="degree works.bmp"/>
            <p:cNvPicPr>
              <a:picLocks noChangeAspect="1"/>
            </p:cNvPicPr>
            <p:nvPr/>
          </p:nvPicPr>
          <p:blipFill rotWithShape="1">
            <a:blip r:embed="rId3" cstate="print"/>
            <a:srcRect l="3846" r="52307" b="32385"/>
            <a:stretch/>
          </p:blipFill>
          <p:spPr>
            <a:xfrm>
              <a:off x="228599" y="609599"/>
              <a:ext cx="8740589" cy="5410201"/>
            </a:xfrm>
            <a:prstGeom prst="rect">
              <a:avLst/>
            </a:prstGeom>
          </p:spPr>
        </p:pic>
        <p:sp>
          <p:nvSpPr>
            <p:cNvPr id="2" name="TextBox 1"/>
            <p:cNvSpPr txBox="1"/>
            <p:nvPr/>
          </p:nvSpPr>
          <p:spPr>
            <a:xfrm>
              <a:off x="224008" y="1521557"/>
              <a:ext cx="2061991" cy="215444"/>
            </a:xfrm>
            <a:prstGeom prst="rect">
              <a:avLst/>
            </a:prstGeom>
            <a:solidFill>
              <a:schemeClr val="bg1">
                <a:lumMod val="90000"/>
              </a:schemeClr>
            </a:solidFill>
          </p:spPr>
          <p:txBody>
            <a:bodyPr wrap="square" rtlCol="0">
              <a:spAutoFit/>
            </a:bodyPr>
            <a:lstStyle/>
            <a:p>
              <a:endParaRPr lang="en-US" sz="800" dirty="0"/>
            </a:p>
          </p:txBody>
        </p:sp>
      </p:grpSp>
      <p:sp>
        <p:nvSpPr>
          <p:cNvPr id="4" name="Rectangle 3"/>
          <p:cNvSpPr/>
          <p:nvPr/>
        </p:nvSpPr>
        <p:spPr>
          <a:xfrm>
            <a:off x="2438400" y="605589"/>
            <a:ext cx="6019800" cy="800100"/>
          </a:xfrm>
          <a:prstGeom prst="rect">
            <a:avLst/>
          </a:prstGeom>
        </p:spPr>
        <p:txBody>
          <a:bodyPr wrap="square">
            <a:spAutoFit/>
          </a:bodyPr>
          <a:lstStyle/>
          <a:p>
            <a:pPr eaLnBrk="0" hangingPunct="0">
              <a:defRPr/>
            </a:pPr>
            <a:r>
              <a:rPr lang="en-US" sz="2800" b="1" dirty="0" smtClean="0">
                <a:effectLst>
                  <a:outerShdw blurRad="38100" dist="38100" dir="2700000" algn="tl">
                    <a:srgbClr val="000000">
                      <a:alpha val="43137"/>
                    </a:srgbClr>
                  </a:outerShdw>
                </a:effectLst>
                <a:latin typeface="+mj-lt"/>
                <a:cs typeface="+mn-cs"/>
              </a:rPr>
              <a:t>  </a:t>
            </a:r>
            <a:r>
              <a:rPr lang="en-US" sz="2800" b="1" dirty="0" smtClean="0">
                <a:solidFill>
                  <a:srgbClr val="0000CC"/>
                </a:solidFill>
                <a:effectLst>
                  <a:outerShdw blurRad="38100" dist="38100" dir="2700000" algn="tl">
                    <a:srgbClr val="000000">
                      <a:alpha val="43137"/>
                    </a:srgbClr>
                  </a:outerShdw>
                </a:effectLst>
                <a:latin typeface="+mj-lt"/>
                <a:cs typeface="+mn-cs"/>
              </a:rPr>
              <a:t>Degree Works (Degree Audit)</a:t>
            </a:r>
            <a:endParaRPr lang="en-US" sz="2800" b="1" dirty="0">
              <a:solidFill>
                <a:srgbClr val="0000CC"/>
              </a:solidFill>
              <a:effectLst>
                <a:outerShdw blurRad="38100" dist="38100" dir="2700000" algn="tl">
                  <a:srgbClr val="000000">
                    <a:alpha val="43137"/>
                  </a:srgbClr>
                </a:outerShdw>
              </a:effectLst>
              <a:latin typeface="+mj-lt"/>
              <a:cs typeface="+mn-cs"/>
            </a:endParaRPr>
          </a:p>
          <a:p>
            <a:pPr algn="r" eaLnBrk="0" hangingPunct="0">
              <a:defRPr/>
            </a:pPr>
            <a:r>
              <a:rPr lang="en-US" b="1" dirty="0" smtClean="0">
                <a:effectLst>
                  <a:outerShdw blurRad="38100" dist="38100" dir="2700000" algn="tl">
                    <a:srgbClr val="000000">
                      <a:alpha val="43137"/>
                    </a:srgbClr>
                  </a:outerShdw>
                </a:effectLst>
                <a:latin typeface="+mj-lt"/>
                <a:cs typeface="+mn-cs"/>
              </a:rPr>
              <a:t>How to keep track of what you’ve completed. </a:t>
            </a:r>
            <a:endParaRPr lang="en-US" b="1" dirty="0">
              <a:effectLst>
                <a:outerShdw blurRad="38100" dist="38100" dir="2700000" algn="tl">
                  <a:srgbClr val="000000">
                    <a:alpha val="43137"/>
                  </a:srgbClr>
                </a:outerShdw>
              </a:effectLst>
              <a:latin typeface="+mj-lt"/>
              <a:cs typeface="+mn-cs"/>
            </a:endParaRPr>
          </a:p>
        </p:txBody>
      </p:sp>
      <p:sp>
        <p:nvSpPr>
          <p:cNvPr id="3" name="Slide Number Placeholder 2"/>
          <p:cNvSpPr>
            <a:spLocks noGrp="1"/>
          </p:cNvSpPr>
          <p:nvPr>
            <p:ph type="sldNum" sz="quarter" idx="12"/>
          </p:nvPr>
        </p:nvSpPr>
        <p:spPr/>
        <p:txBody>
          <a:bodyPr/>
          <a:lstStyle/>
          <a:p>
            <a:pPr>
              <a:defRPr/>
            </a:pPr>
            <a:fld id="{8EE4A4D6-98CB-480D-B3FA-5C5F22F8D5BE}" type="slidenum">
              <a:rPr lang="en-US" smtClean="0"/>
              <a:pPr>
                <a:defRPr/>
              </a:pPr>
              <a:t>22</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352800" y="1988452"/>
            <a:ext cx="5410200" cy="3345548"/>
            <a:chOff x="3352800" y="1836052"/>
            <a:chExt cx="5410200" cy="3345548"/>
          </a:xfrm>
        </p:grpSpPr>
        <p:pic>
          <p:nvPicPr>
            <p:cNvPr id="39941" name="Picture 13"/>
            <p:cNvPicPr>
              <a:picLocks noChangeAspect="1" noChangeArrowheads="1"/>
            </p:cNvPicPr>
            <p:nvPr/>
          </p:nvPicPr>
          <p:blipFill>
            <a:blip r:embed="rId3" cstate="print"/>
            <a:srcRect/>
            <a:stretch>
              <a:fillRect/>
            </a:stretch>
          </p:blipFill>
          <p:spPr bwMode="auto">
            <a:xfrm>
              <a:off x="3352800" y="1836052"/>
              <a:ext cx="5410200" cy="3345548"/>
            </a:xfrm>
            <a:prstGeom prst="rect">
              <a:avLst/>
            </a:prstGeom>
            <a:noFill/>
            <a:ln w="9525">
              <a:noFill/>
              <a:miter lim="800000"/>
              <a:headEnd/>
              <a:tailEnd/>
            </a:ln>
          </p:spPr>
        </p:pic>
        <p:sp>
          <p:nvSpPr>
            <p:cNvPr id="8" name="Rectangle 7"/>
            <p:cNvSpPr/>
            <p:nvPr/>
          </p:nvSpPr>
          <p:spPr>
            <a:xfrm rot="5400000">
              <a:off x="6766560" y="4899660"/>
              <a:ext cx="164592" cy="11887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963" name="Text Box 6"/>
          <p:cNvSpPr txBox="1">
            <a:spLocks noChangeArrowheads="1"/>
          </p:cNvSpPr>
          <p:nvPr/>
        </p:nvSpPr>
        <p:spPr bwMode="auto">
          <a:xfrm>
            <a:off x="962526" y="1525563"/>
            <a:ext cx="7239000" cy="461665"/>
          </a:xfrm>
          <a:prstGeom prst="rect">
            <a:avLst/>
          </a:prstGeom>
          <a:noFill/>
          <a:ln w="9525">
            <a:noFill/>
            <a:miter lim="800000"/>
            <a:headEnd/>
            <a:tailEnd/>
          </a:ln>
        </p:spPr>
        <p:txBody>
          <a:bodyPr>
            <a:spAutoFit/>
          </a:bodyPr>
          <a:lstStyle/>
          <a:p>
            <a:pPr algn="ctr" eaLnBrk="0" hangingPunct="0">
              <a:defRPr/>
            </a:pPr>
            <a:r>
              <a:rPr lang="en-US" sz="2400" b="1" dirty="0" smtClean="0">
                <a:effectLst>
                  <a:outerShdw blurRad="38100" dist="38100" dir="2700000" algn="tl">
                    <a:srgbClr val="000000">
                      <a:alpha val="43137"/>
                    </a:srgbClr>
                  </a:outerShdw>
                </a:effectLst>
                <a:latin typeface="Lucida Sans Unicode" pitchFamily="34" charset="0"/>
                <a:cs typeface="Lucida Sans Unicode" pitchFamily="34" charset="0"/>
              </a:rPr>
              <a:t>When do you enroll for the winter quarter?</a:t>
            </a:r>
            <a:endParaRPr lang="en-US" sz="2400" b="1" dirty="0">
              <a:effectLst>
                <a:outerShdw blurRad="38100" dist="38100" dir="2700000" algn="tl">
                  <a:srgbClr val="000000">
                    <a:alpha val="43137"/>
                  </a:srgbClr>
                </a:outerShdw>
              </a:effectLst>
              <a:latin typeface="Lucida Sans Unicode" pitchFamily="34" charset="0"/>
              <a:cs typeface="Lucida Sans Unicode" pitchFamily="34" charset="0"/>
            </a:endParaRPr>
          </a:p>
        </p:txBody>
      </p:sp>
      <p:sp>
        <p:nvSpPr>
          <p:cNvPr id="39938" name="Rectangle 5"/>
          <p:cNvSpPr>
            <a:spLocks noChangeArrowheads="1"/>
          </p:cNvSpPr>
          <p:nvPr/>
        </p:nvSpPr>
        <p:spPr bwMode="auto">
          <a:xfrm>
            <a:off x="533400" y="2927684"/>
            <a:ext cx="7086600" cy="2590800"/>
          </a:xfrm>
          <a:prstGeom prst="rect">
            <a:avLst/>
          </a:prstGeom>
          <a:noFill/>
          <a:ln w="9525">
            <a:noFill/>
            <a:miter lim="800000"/>
            <a:headEnd/>
            <a:tailEnd/>
          </a:ln>
        </p:spPr>
        <p:txBody>
          <a:bodyPr anchor="b"/>
          <a:lstStyle/>
          <a:p>
            <a:r>
              <a:rPr lang="en-US" sz="1400" b="1" dirty="0" smtClean="0">
                <a:latin typeface="Lucida Sans Unicode" pitchFamily="34" charset="0"/>
              </a:rPr>
              <a:t>~ </a:t>
            </a:r>
            <a:r>
              <a:rPr lang="en-US" sz="1400" b="1" dirty="0">
                <a:latin typeface="Lucida Sans Unicode" pitchFamily="34" charset="0"/>
              </a:rPr>
              <a:t>SOC becomes available  </a:t>
            </a:r>
            <a:r>
              <a:rPr lang="en-US" sz="1400" b="1" u="sng" dirty="0">
                <a:latin typeface="Lucida Sans Unicode" pitchFamily="34" charset="0"/>
              </a:rPr>
              <a:t>Week 6</a:t>
            </a:r>
            <a:r>
              <a:rPr lang="en-US" sz="1400" b="1" dirty="0">
                <a:latin typeface="Lucida Sans Unicode" pitchFamily="34" charset="0"/>
              </a:rPr>
              <a:t/>
            </a:r>
            <a:br>
              <a:rPr lang="en-US" sz="1400" b="1" dirty="0">
                <a:latin typeface="Lucida Sans Unicode" pitchFamily="34" charset="0"/>
              </a:rPr>
            </a:br>
            <a:r>
              <a:rPr lang="en-US" sz="1400" b="1" dirty="0">
                <a:latin typeface="Lucida Sans Unicode" pitchFamily="34" charset="0"/>
              </a:rPr>
              <a:t/>
            </a:r>
            <a:br>
              <a:rPr lang="en-US" sz="1400" b="1" dirty="0">
                <a:latin typeface="Lucida Sans Unicode" pitchFamily="34" charset="0"/>
              </a:rPr>
            </a:br>
            <a:r>
              <a:rPr lang="en-US" sz="1400" b="1" dirty="0">
                <a:latin typeface="Lucida Sans Unicode" pitchFamily="34" charset="0"/>
              </a:rPr>
              <a:t> ~ Check </a:t>
            </a:r>
            <a:r>
              <a:rPr lang="en-US" sz="1400" b="1" dirty="0" err="1">
                <a:latin typeface="Lucida Sans Unicode" pitchFamily="34" charset="0"/>
              </a:rPr>
              <a:t>WebReg</a:t>
            </a:r>
            <a:r>
              <a:rPr lang="en-US" sz="1400" b="1" dirty="0">
                <a:latin typeface="Lucida Sans Unicode" pitchFamily="34" charset="0"/>
              </a:rPr>
              <a:t> for  </a:t>
            </a:r>
          </a:p>
          <a:p>
            <a:r>
              <a:rPr lang="en-US" sz="1400" b="1" dirty="0">
                <a:latin typeface="Lucida Sans Unicode" pitchFamily="34" charset="0"/>
              </a:rPr>
              <a:t>    Enrollment Window </a:t>
            </a:r>
            <a:br>
              <a:rPr lang="en-US" sz="1400" b="1" dirty="0">
                <a:latin typeface="Lucida Sans Unicode" pitchFamily="34" charset="0"/>
              </a:rPr>
            </a:br>
            <a:r>
              <a:rPr lang="en-US" sz="1400" b="1" dirty="0">
                <a:latin typeface="Lucida Sans Unicode" pitchFamily="34" charset="0"/>
              </a:rPr>
              <a:t>    during </a:t>
            </a:r>
            <a:r>
              <a:rPr lang="en-US" sz="1400" b="1" u="sng" dirty="0">
                <a:latin typeface="Lucida Sans Unicode" pitchFamily="34" charset="0"/>
              </a:rPr>
              <a:t>Week 7</a:t>
            </a:r>
            <a:r>
              <a:rPr lang="en-US" sz="1400" b="1" dirty="0">
                <a:latin typeface="Lucida Sans Unicode" pitchFamily="34" charset="0"/>
              </a:rPr>
              <a:t/>
            </a:r>
            <a:br>
              <a:rPr lang="en-US" sz="1400" b="1" dirty="0">
                <a:latin typeface="Lucida Sans Unicode" pitchFamily="34" charset="0"/>
              </a:rPr>
            </a:br>
            <a:r>
              <a:rPr lang="en-US" sz="1400" b="1" dirty="0">
                <a:latin typeface="Lucida Sans Unicode" pitchFamily="34" charset="0"/>
              </a:rPr>
              <a:t/>
            </a:r>
            <a:br>
              <a:rPr lang="en-US" sz="1400" b="1" dirty="0">
                <a:latin typeface="Lucida Sans Unicode" pitchFamily="34" charset="0"/>
              </a:rPr>
            </a:br>
            <a:r>
              <a:rPr lang="en-US" sz="1400" b="1" dirty="0">
                <a:latin typeface="Lucida Sans Unicode" pitchFamily="34" charset="0"/>
              </a:rPr>
              <a:t> ~ Enrollment Windows open </a:t>
            </a:r>
            <a:br>
              <a:rPr lang="en-US" sz="1400" b="1" dirty="0">
                <a:latin typeface="Lucida Sans Unicode" pitchFamily="34" charset="0"/>
              </a:rPr>
            </a:br>
            <a:r>
              <a:rPr lang="en-US" sz="1400" b="1" dirty="0">
                <a:latin typeface="Lucida Sans Unicode" pitchFamily="34" charset="0"/>
              </a:rPr>
              <a:t>    starting </a:t>
            </a:r>
            <a:r>
              <a:rPr lang="en-US" sz="1400" b="1" u="sng" dirty="0">
                <a:latin typeface="Lucida Sans Unicode" pitchFamily="34" charset="0"/>
              </a:rPr>
              <a:t>Week 8</a:t>
            </a:r>
            <a:r>
              <a:rPr lang="en-US" sz="1400" b="1" dirty="0">
                <a:latin typeface="Lucida Sans Unicode" pitchFamily="34" charset="0"/>
              </a:rPr>
              <a:t/>
            </a:r>
            <a:br>
              <a:rPr lang="en-US" sz="1400" b="1" dirty="0">
                <a:latin typeface="Lucida Sans Unicode" pitchFamily="34" charset="0"/>
              </a:rPr>
            </a:br>
            <a:r>
              <a:rPr lang="en-US" sz="1400" b="1" dirty="0">
                <a:latin typeface="Lucida Sans Unicode" pitchFamily="34" charset="0"/>
              </a:rPr>
              <a:t/>
            </a:r>
            <a:br>
              <a:rPr lang="en-US" sz="1400" b="1" dirty="0">
                <a:latin typeface="Lucida Sans Unicode" pitchFamily="34" charset="0"/>
              </a:rPr>
            </a:br>
            <a:endParaRPr lang="en-US" sz="1400" b="1" dirty="0">
              <a:latin typeface="Lucida Sans Unicode" pitchFamily="34" charset="0"/>
            </a:endParaRPr>
          </a:p>
        </p:txBody>
      </p:sp>
      <p:sp>
        <p:nvSpPr>
          <p:cNvPr id="260104" name="Text Box 8"/>
          <p:cNvSpPr txBox="1">
            <a:spLocks noChangeArrowheads="1"/>
          </p:cNvSpPr>
          <p:nvPr/>
        </p:nvSpPr>
        <p:spPr bwMode="auto">
          <a:xfrm>
            <a:off x="950494" y="682361"/>
            <a:ext cx="7162800" cy="892552"/>
          </a:xfrm>
          <a:prstGeom prst="rect">
            <a:avLst/>
          </a:prstGeom>
          <a:noFill/>
          <a:ln w="9525">
            <a:noFill/>
            <a:miter lim="800000"/>
            <a:headEnd/>
            <a:tailEnd/>
          </a:ln>
          <a:effectLst/>
        </p:spPr>
        <p:txBody>
          <a:bodyPr>
            <a:spAutoFit/>
          </a:bodyPr>
          <a:lstStyle/>
          <a:p>
            <a:pPr algn="ctr" eaLnBrk="0" hangingPunct="0">
              <a:spcBef>
                <a:spcPct val="50000"/>
              </a:spcBef>
              <a:defRPr/>
            </a:pPr>
            <a:r>
              <a:rPr lang="en-US" sz="2400" dirty="0" smtClean="0">
                <a:latin typeface="Lucida Sans Unicode" pitchFamily="34" charset="0"/>
                <a:cs typeface="Lucida Sans Unicode" pitchFamily="34" charset="0"/>
              </a:rPr>
              <a:t>You should already be enrolled </a:t>
            </a:r>
            <a:r>
              <a:rPr lang="en-US" sz="2400" dirty="0">
                <a:latin typeface="Lucida Sans Unicode" pitchFamily="34" charset="0"/>
                <a:cs typeface="Lucida Sans Unicode" pitchFamily="34" charset="0"/>
              </a:rPr>
              <a:t/>
            </a:r>
            <a:br>
              <a:rPr lang="en-US" sz="2400" dirty="0">
                <a:latin typeface="Lucida Sans Unicode" pitchFamily="34" charset="0"/>
                <a:cs typeface="Lucida Sans Unicode" pitchFamily="34" charset="0"/>
              </a:rPr>
            </a:br>
            <a:r>
              <a:rPr lang="en-US" sz="2400" dirty="0" smtClean="0">
                <a:latin typeface="Lucida Sans Unicode" pitchFamily="34" charset="0"/>
                <a:cs typeface="Lucida Sans Unicode" pitchFamily="34" charset="0"/>
              </a:rPr>
              <a:t>in most of your classes for the fall quarter</a:t>
            </a:r>
            <a:r>
              <a:rPr lang="en-US" sz="2800" dirty="0" smtClean="0">
                <a:latin typeface="Lucida Sans Unicode" pitchFamily="34" charset="0"/>
                <a:cs typeface="Lucida Sans Unicode" pitchFamily="34" charset="0"/>
              </a:rPr>
              <a:t>…</a:t>
            </a:r>
            <a:endParaRPr lang="en-US" sz="2800" dirty="0">
              <a:latin typeface="Lucida Sans Unicode" pitchFamily="34" charset="0"/>
              <a:cs typeface="Lucida Sans Unicode" pitchFamily="34" charset="0"/>
            </a:endParaRPr>
          </a:p>
        </p:txBody>
      </p:sp>
      <p:sp>
        <p:nvSpPr>
          <p:cNvPr id="39942" name="Line 14"/>
          <p:cNvSpPr>
            <a:spLocks noChangeShapeType="1"/>
          </p:cNvSpPr>
          <p:nvPr/>
        </p:nvSpPr>
        <p:spPr bwMode="auto">
          <a:xfrm>
            <a:off x="2819400" y="4038600"/>
            <a:ext cx="1371600" cy="76199"/>
          </a:xfrm>
          <a:prstGeom prst="line">
            <a:avLst/>
          </a:prstGeom>
          <a:noFill/>
          <a:ln w="31750">
            <a:solidFill>
              <a:schemeClr val="tx1"/>
            </a:solidFill>
            <a:round/>
            <a:headEnd/>
            <a:tailEnd type="triangle" w="med" len="med"/>
          </a:ln>
        </p:spPr>
        <p:txBody>
          <a:bodyPr/>
          <a:lstStyle/>
          <a:p>
            <a:endParaRPr lang="en-US"/>
          </a:p>
        </p:txBody>
      </p:sp>
      <p:sp>
        <p:nvSpPr>
          <p:cNvPr id="39943" name="Line 14"/>
          <p:cNvSpPr>
            <a:spLocks noChangeShapeType="1"/>
          </p:cNvSpPr>
          <p:nvPr/>
        </p:nvSpPr>
        <p:spPr bwMode="auto">
          <a:xfrm>
            <a:off x="3047999" y="4806696"/>
            <a:ext cx="1483895" cy="304800"/>
          </a:xfrm>
          <a:prstGeom prst="line">
            <a:avLst/>
          </a:prstGeom>
          <a:noFill/>
          <a:ln w="31750">
            <a:solidFill>
              <a:schemeClr val="tx1"/>
            </a:solidFill>
            <a:round/>
            <a:headEnd/>
            <a:tailEnd type="triangle" w="med" len="med"/>
          </a:ln>
        </p:spPr>
        <p:txBody>
          <a:bodyPr/>
          <a:lstStyle/>
          <a:p>
            <a:endParaRPr lang="en-US"/>
          </a:p>
        </p:txBody>
      </p:sp>
      <p:sp>
        <p:nvSpPr>
          <p:cNvPr id="2" name="Slide Number Placeholder 1"/>
          <p:cNvSpPr>
            <a:spLocks noGrp="1"/>
          </p:cNvSpPr>
          <p:nvPr>
            <p:ph type="sldNum" sz="quarter" idx="12"/>
          </p:nvPr>
        </p:nvSpPr>
        <p:spPr/>
        <p:txBody>
          <a:bodyPr/>
          <a:lstStyle/>
          <a:p>
            <a:pPr>
              <a:defRPr/>
            </a:pPr>
            <a:fld id="{8EE4A4D6-98CB-480D-B3FA-5C5F22F8D5BE}" type="slidenum">
              <a:rPr lang="en-US" smtClean="0"/>
              <a:pPr>
                <a:defRPr/>
              </a:pPr>
              <a:t>23</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illian\Desktop\poster campaign_EDIT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2110" y="609600"/>
            <a:ext cx="3648635" cy="5638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47216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E4A4D6-98CB-480D-B3FA-5C5F22F8D5BE}" type="slidenum">
              <a:rPr lang="en-US" smtClean="0"/>
              <a:pPr>
                <a:defRPr/>
              </a:pPr>
              <a:t>25</a:t>
            </a:fld>
            <a:endParaRPr lang="en-US"/>
          </a:p>
        </p:txBody>
      </p:sp>
      <p:sp>
        <p:nvSpPr>
          <p:cNvPr id="3" name="TextBox 2"/>
          <p:cNvSpPr txBox="1"/>
          <p:nvPr/>
        </p:nvSpPr>
        <p:spPr>
          <a:xfrm>
            <a:off x="1066800" y="914400"/>
            <a:ext cx="6858000" cy="369332"/>
          </a:xfrm>
          <a:prstGeom prst="rect">
            <a:avLst/>
          </a:prstGeom>
          <a:noFill/>
        </p:spPr>
        <p:txBody>
          <a:bodyPr wrap="square" rtlCol="0">
            <a:spAutoFit/>
          </a:bodyPr>
          <a:lstStyle/>
          <a:p>
            <a:pPr algn="ctr"/>
            <a:r>
              <a:rPr lang="en-US" b="1" u="sng" dirty="0" smtClean="0"/>
              <a:t>Let’s Play a Game Called: </a:t>
            </a:r>
            <a:r>
              <a:rPr lang="en-US" b="1" u="sng" dirty="0" smtClean="0">
                <a:solidFill>
                  <a:srgbClr val="000000"/>
                </a:solidFill>
              </a:rPr>
              <a:t>Is this cheating?</a:t>
            </a:r>
            <a:endParaRPr lang="en-US" b="1" u="sng" dirty="0">
              <a:solidFill>
                <a:srgbClr val="000000"/>
              </a:solidFill>
            </a:endParaRPr>
          </a:p>
        </p:txBody>
      </p:sp>
      <p:sp>
        <p:nvSpPr>
          <p:cNvPr id="4" name="TextBox 3"/>
          <p:cNvSpPr txBox="1"/>
          <p:nvPr/>
        </p:nvSpPr>
        <p:spPr>
          <a:xfrm>
            <a:off x="1066800" y="1600200"/>
            <a:ext cx="7086600" cy="923330"/>
          </a:xfrm>
          <a:prstGeom prst="rect">
            <a:avLst/>
          </a:prstGeom>
          <a:noFill/>
        </p:spPr>
        <p:txBody>
          <a:bodyPr wrap="square" rtlCol="0">
            <a:spAutoFit/>
          </a:bodyPr>
          <a:lstStyle/>
          <a:p>
            <a:r>
              <a:rPr lang="en-US" dirty="0" smtClean="0"/>
              <a:t>1) I struggle with English and so, my friend who is good at English told me what to write for my essay. They did not write my essay, but my essay topic was not my idea. Is this cheating?</a:t>
            </a:r>
            <a:endParaRPr lang="en-US" dirty="0"/>
          </a:p>
        </p:txBody>
      </p:sp>
      <p:sp>
        <p:nvSpPr>
          <p:cNvPr id="5" name="TextBox 4"/>
          <p:cNvSpPr txBox="1"/>
          <p:nvPr/>
        </p:nvSpPr>
        <p:spPr>
          <a:xfrm>
            <a:off x="1066800" y="2719137"/>
            <a:ext cx="6972300" cy="1200329"/>
          </a:xfrm>
          <a:prstGeom prst="rect">
            <a:avLst/>
          </a:prstGeom>
          <a:noFill/>
        </p:spPr>
        <p:txBody>
          <a:bodyPr wrap="square" rtlCol="0">
            <a:spAutoFit/>
          </a:bodyPr>
          <a:lstStyle/>
          <a:p>
            <a:r>
              <a:rPr lang="en-US" dirty="0" smtClean="0"/>
              <a:t>2) My friend turned to me during my exam and asked me, “Can I copy off of you?” I did not say anything and I did NOT let them see my exam. After the exam I told the professor what had happened. Is this cheating?</a:t>
            </a:r>
            <a:endParaRPr lang="en-US" dirty="0"/>
          </a:p>
        </p:txBody>
      </p:sp>
      <p:sp>
        <p:nvSpPr>
          <p:cNvPr id="6" name="TextBox 5"/>
          <p:cNvSpPr txBox="1"/>
          <p:nvPr/>
        </p:nvSpPr>
        <p:spPr>
          <a:xfrm>
            <a:off x="1083845" y="3985718"/>
            <a:ext cx="6858000" cy="923330"/>
          </a:xfrm>
          <a:prstGeom prst="rect">
            <a:avLst/>
          </a:prstGeom>
          <a:noFill/>
        </p:spPr>
        <p:txBody>
          <a:bodyPr wrap="square" rtlCol="0">
            <a:spAutoFit/>
          </a:bodyPr>
          <a:lstStyle/>
          <a:p>
            <a:r>
              <a:rPr lang="en-US" dirty="0" smtClean="0"/>
              <a:t>3) I had a surgery this quarter and my parents got divorced. My friend wanted to help me, so they did my homework for me. Is this cheating?</a:t>
            </a:r>
            <a:endParaRPr lang="en-US" dirty="0"/>
          </a:p>
        </p:txBody>
      </p:sp>
      <p:sp>
        <p:nvSpPr>
          <p:cNvPr id="7" name="TextBox 6"/>
          <p:cNvSpPr txBox="1"/>
          <p:nvPr/>
        </p:nvSpPr>
        <p:spPr>
          <a:xfrm>
            <a:off x="1083845" y="5082246"/>
            <a:ext cx="6591300" cy="923330"/>
          </a:xfrm>
          <a:prstGeom prst="rect">
            <a:avLst/>
          </a:prstGeom>
          <a:noFill/>
        </p:spPr>
        <p:txBody>
          <a:bodyPr wrap="square" rtlCol="0">
            <a:spAutoFit/>
          </a:bodyPr>
          <a:lstStyle/>
          <a:p>
            <a:r>
              <a:rPr lang="en-US" dirty="0" smtClean="0"/>
              <a:t>4) I hired someone to take my math final because I had to go home to deal with problems that I was having with my boyfriend. Is this cheating?</a:t>
            </a:r>
            <a:endParaRPr lang="en-US" dirty="0"/>
          </a:p>
        </p:txBody>
      </p:sp>
      <p:pic>
        <p:nvPicPr>
          <p:cNvPr id="13315" name="Picture 3" descr="C:\Users\Jillian\AppData\Local\Microsoft\Windows\Temporary Internet Files\Content.IE5\W6MYJW78\no[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6052" y="3589259"/>
            <a:ext cx="586885" cy="396459"/>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C:\Users\Jillian\AppData\Local\Microsoft\Windows\Temporary Internet Files\Content.IE5\UWBT1NBL\yes_logo[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4611317"/>
            <a:ext cx="658426" cy="4123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Jillian\AppData\Local\Microsoft\Windows\Temporary Internet Files\Content.IE5\UWBT1NBL\yes_logo[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7875" y="2207355"/>
            <a:ext cx="658426" cy="4123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Jillian\AppData\Local\Microsoft\Windows\Temporary Internet Files\Content.IE5\UWBT1NBL\yes_logo[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1674" y="5715000"/>
            <a:ext cx="658426" cy="412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5723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randombar(horizontal)">
                                      <p:cBhvr>
                                        <p:cTn id="12" dur="1000"/>
                                        <p:tgtEl>
                                          <p:spTgt spid="1331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3317"/>
                                        </p:tgtEl>
                                        <p:attrNameLst>
                                          <p:attrName>style.visibility</p:attrName>
                                        </p:attrNameLst>
                                      </p:cBhvr>
                                      <p:to>
                                        <p:strVal val="visible"/>
                                      </p:to>
                                    </p:set>
                                    <p:anim calcmode="lin" valueType="num">
                                      <p:cBhvr>
                                        <p:cTn id="17" dur="1000" fill="hold"/>
                                        <p:tgtEl>
                                          <p:spTgt spid="13317"/>
                                        </p:tgtEl>
                                        <p:attrNameLst>
                                          <p:attrName>ppt_w</p:attrName>
                                        </p:attrNameLst>
                                      </p:cBhvr>
                                      <p:tavLst>
                                        <p:tav tm="0">
                                          <p:val>
                                            <p:fltVal val="0"/>
                                          </p:val>
                                        </p:tav>
                                        <p:tav tm="100000">
                                          <p:val>
                                            <p:strVal val="#ppt_w"/>
                                          </p:val>
                                        </p:tav>
                                      </p:tavLst>
                                    </p:anim>
                                    <p:anim calcmode="lin" valueType="num">
                                      <p:cBhvr>
                                        <p:cTn id="18" dur="1000" fill="hold"/>
                                        <p:tgtEl>
                                          <p:spTgt spid="13317"/>
                                        </p:tgtEl>
                                        <p:attrNameLst>
                                          <p:attrName>ppt_h</p:attrName>
                                        </p:attrNameLst>
                                      </p:cBhvr>
                                      <p:tavLst>
                                        <p:tav tm="0">
                                          <p:val>
                                            <p:fltVal val="0"/>
                                          </p:val>
                                        </p:tav>
                                        <p:tav tm="100000">
                                          <p:val>
                                            <p:strVal val="#ppt_h"/>
                                          </p:val>
                                        </p:tav>
                                      </p:tavLst>
                                    </p:anim>
                                    <p:anim calcmode="lin" valueType="num">
                                      <p:cBhvr>
                                        <p:cTn id="19" dur="1000" fill="hold"/>
                                        <p:tgtEl>
                                          <p:spTgt spid="13317"/>
                                        </p:tgtEl>
                                        <p:attrNameLst>
                                          <p:attrName>style.rotation</p:attrName>
                                        </p:attrNameLst>
                                      </p:cBhvr>
                                      <p:tavLst>
                                        <p:tav tm="0">
                                          <p:val>
                                            <p:fltVal val="90"/>
                                          </p:val>
                                        </p:tav>
                                        <p:tav tm="100000">
                                          <p:val>
                                            <p:fltVal val="0"/>
                                          </p:val>
                                        </p:tav>
                                      </p:tavLst>
                                    </p:anim>
                                    <p:animEffect transition="in" filter="fade">
                                      <p:cBhvr>
                                        <p:cTn id="20" dur="1000"/>
                                        <p:tgtEl>
                                          <p:spTgt spid="13317"/>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80">
                                          <p:stCondLst>
                                            <p:cond delay="0"/>
                                          </p:stCondLst>
                                        </p:cTn>
                                        <p:tgtEl>
                                          <p:spTgt spid="13"/>
                                        </p:tgtEl>
                                      </p:cBhvr>
                                    </p:animEffect>
                                    <p:anim calcmode="lin" valueType="num">
                                      <p:cBhvr>
                                        <p:cTn id="2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1" dur="26">
                                          <p:stCondLst>
                                            <p:cond delay="650"/>
                                          </p:stCondLst>
                                        </p:cTn>
                                        <p:tgtEl>
                                          <p:spTgt spid="13"/>
                                        </p:tgtEl>
                                      </p:cBhvr>
                                      <p:to x="100000" y="60000"/>
                                    </p:animScale>
                                    <p:animScale>
                                      <p:cBhvr>
                                        <p:cTn id="32" dur="166" decel="50000">
                                          <p:stCondLst>
                                            <p:cond delay="676"/>
                                          </p:stCondLst>
                                        </p:cTn>
                                        <p:tgtEl>
                                          <p:spTgt spid="13"/>
                                        </p:tgtEl>
                                      </p:cBhvr>
                                      <p:to x="100000" y="100000"/>
                                    </p:animScale>
                                    <p:animScale>
                                      <p:cBhvr>
                                        <p:cTn id="33" dur="26">
                                          <p:stCondLst>
                                            <p:cond delay="1312"/>
                                          </p:stCondLst>
                                        </p:cTn>
                                        <p:tgtEl>
                                          <p:spTgt spid="13"/>
                                        </p:tgtEl>
                                      </p:cBhvr>
                                      <p:to x="100000" y="80000"/>
                                    </p:animScale>
                                    <p:animScale>
                                      <p:cBhvr>
                                        <p:cTn id="34" dur="166" decel="50000">
                                          <p:stCondLst>
                                            <p:cond delay="1338"/>
                                          </p:stCondLst>
                                        </p:cTn>
                                        <p:tgtEl>
                                          <p:spTgt spid="13"/>
                                        </p:tgtEl>
                                      </p:cBhvr>
                                      <p:to x="100000" y="100000"/>
                                    </p:animScale>
                                    <p:animScale>
                                      <p:cBhvr>
                                        <p:cTn id="35" dur="26">
                                          <p:stCondLst>
                                            <p:cond delay="1642"/>
                                          </p:stCondLst>
                                        </p:cTn>
                                        <p:tgtEl>
                                          <p:spTgt spid="13"/>
                                        </p:tgtEl>
                                      </p:cBhvr>
                                      <p:to x="100000" y="90000"/>
                                    </p:animScale>
                                    <p:animScale>
                                      <p:cBhvr>
                                        <p:cTn id="36" dur="166" decel="50000">
                                          <p:stCondLst>
                                            <p:cond delay="1668"/>
                                          </p:stCondLst>
                                        </p:cTn>
                                        <p:tgtEl>
                                          <p:spTgt spid="13"/>
                                        </p:tgtEl>
                                      </p:cBhvr>
                                      <p:to x="100000" y="100000"/>
                                    </p:animScale>
                                    <p:animScale>
                                      <p:cBhvr>
                                        <p:cTn id="37" dur="26">
                                          <p:stCondLst>
                                            <p:cond delay="1808"/>
                                          </p:stCondLst>
                                        </p:cTn>
                                        <p:tgtEl>
                                          <p:spTgt spid="13"/>
                                        </p:tgtEl>
                                      </p:cBhvr>
                                      <p:to x="100000" y="95000"/>
                                    </p:animScale>
                                    <p:animScale>
                                      <p:cBhvr>
                                        <p:cTn id="38"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4" name="Text Box 4"/>
          <p:cNvSpPr txBox="1">
            <a:spLocks noChangeArrowheads="1"/>
          </p:cNvSpPr>
          <p:nvPr/>
        </p:nvSpPr>
        <p:spPr bwMode="auto">
          <a:xfrm>
            <a:off x="802105" y="591633"/>
            <a:ext cx="7391400" cy="707886"/>
          </a:xfrm>
          <a:prstGeom prst="rect">
            <a:avLst/>
          </a:prstGeom>
          <a:noFill/>
          <a:ln w="9525">
            <a:noFill/>
            <a:miter lim="800000"/>
            <a:headEnd/>
            <a:tailEnd/>
          </a:ln>
          <a:effectLst/>
        </p:spPr>
        <p:txBody>
          <a:bodyPr wrap="square">
            <a:spAutoFit/>
          </a:bodyPr>
          <a:lstStyle/>
          <a:p>
            <a:pPr algn="r" eaLnBrk="0" hangingPunct="0">
              <a:spcBef>
                <a:spcPct val="50000"/>
              </a:spcBef>
              <a:defRPr/>
            </a:pPr>
            <a:r>
              <a:rPr lang="en-US" sz="4000" b="1" dirty="0" smtClean="0">
                <a:effectLst>
                  <a:outerShdw blurRad="38100" dist="38100" dir="2700000" algn="tl">
                    <a:srgbClr val="000000"/>
                  </a:outerShdw>
                </a:effectLst>
                <a:latin typeface="Lucida Sans Unicode" pitchFamily="34" charset="0"/>
                <a:cs typeface="+mn-cs"/>
              </a:rPr>
              <a:t>Before the quarter begins ...</a:t>
            </a:r>
            <a:endParaRPr lang="en-US" sz="4000" b="1" dirty="0">
              <a:effectLst>
                <a:outerShdw blurRad="38100" dist="38100" dir="2700000" algn="tl">
                  <a:srgbClr val="000000"/>
                </a:outerShdw>
              </a:effectLst>
              <a:latin typeface="Lucida Sans Unicode" pitchFamily="34" charset="0"/>
              <a:cs typeface="+mn-cs"/>
            </a:endParaRPr>
          </a:p>
        </p:txBody>
      </p:sp>
      <p:sp>
        <p:nvSpPr>
          <p:cNvPr id="2" name="Slide Number Placeholder 1"/>
          <p:cNvSpPr>
            <a:spLocks noGrp="1"/>
          </p:cNvSpPr>
          <p:nvPr>
            <p:ph type="sldNum" sz="quarter" idx="12"/>
          </p:nvPr>
        </p:nvSpPr>
        <p:spPr/>
        <p:txBody>
          <a:bodyPr/>
          <a:lstStyle/>
          <a:p>
            <a:pPr>
              <a:defRPr/>
            </a:pPr>
            <a:fld id="{8EE4A4D6-98CB-480D-B3FA-5C5F22F8D5BE}" type="slidenum">
              <a:rPr lang="en-US" smtClean="0"/>
              <a:pPr>
                <a:defRPr/>
              </a:pPr>
              <a:t>26</a:t>
            </a:fld>
            <a:endParaRPr lang="en-US"/>
          </a:p>
        </p:txBody>
      </p:sp>
      <p:pic>
        <p:nvPicPr>
          <p:cNvPr id="11269" name="Picture 5" descr="C:\Users\Jillian\Desktop\images (1).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95000"/>
                    </a14:imgEffect>
                    <a14:imgEffect>
                      <a14:brightnessContrast bright="28000"/>
                    </a14:imgEffect>
                  </a14:imgLayer>
                </a14:imgProps>
              </a:ext>
              <a:ext uri="{28A0092B-C50C-407E-A947-70E740481C1C}">
                <a14:useLocalDpi xmlns:a14="http://schemas.microsoft.com/office/drawing/2010/main" val="0"/>
              </a:ext>
            </a:extLst>
          </a:blip>
          <a:srcRect/>
          <a:stretch>
            <a:fillRect/>
          </a:stretch>
        </p:blipFill>
        <p:spPr bwMode="auto">
          <a:xfrm>
            <a:off x="1046748" y="998838"/>
            <a:ext cx="6871286" cy="517336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6083" name="Rectangle 5"/>
          <p:cNvSpPr>
            <a:spLocks noChangeArrowheads="1"/>
          </p:cNvSpPr>
          <p:nvPr/>
        </p:nvSpPr>
        <p:spPr bwMode="auto">
          <a:xfrm>
            <a:off x="802105" y="1299519"/>
            <a:ext cx="7543800" cy="4572000"/>
          </a:xfrm>
          <a:prstGeom prst="rect">
            <a:avLst/>
          </a:prstGeom>
          <a:noFill/>
          <a:ln w="9525">
            <a:noFill/>
            <a:miter lim="800000"/>
            <a:headEnd/>
            <a:tailEnd/>
          </a:ln>
        </p:spPr>
        <p:txBody>
          <a:bodyPr/>
          <a:lstStyle/>
          <a:p>
            <a:pPr>
              <a:lnSpc>
                <a:spcPct val="80000"/>
              </a:lnSpc>
              <a:spcBef>
                <a:spcPct val="20000"/>
              </a:spcBef>
              <a:tabLst>
                <a:tab pos="514350" algn="l"/>
              </a:tabLst>
              <a:defRPr/>
            </a:pPr>
            <a:r>
              <a:rPr lang="en-US" b="1" dirty="0">
                <a:ea typeface="Tahoma" pitchFamily="34" charset="0"/>
                <a:cs typeface="Tahoma" pitchFamily="34" charset="0"/>
              </a:rPr>
              <a:t>	</a:t>
            </a:r>
            <a:endParaRPr lang="en-US" sz="2000" b="1" i="1" u="sng" dirty="0">
              <a:ea typeface="Tahoma" pitchFamily="34" charset="0"/>
              <a:cs typeface="Tahoma" pitchFamily="34" charset="0"/>
            </a:endParaRPr>
          </a:p>
          <a:p>
            <a:pPr marL="342900" indent="-342900">
              <a:lnSpc>
                <a:spcPct val="80000"/>
              </a:lnSpc>
              <a:spcBef>
                <a:spcPct val="20000"/>
              </a:spcBef>
              <a:buFont typeface="Wingdings" panose="05000000000000000000" pitchFamily="2" charset="2"/>
              <a:buChar char="Ø"/>
              <a:tabLst>
                <a:tab pos="514350" algn="l"/>
              </a:tabLst>
              <a:defRPr/>
            </a:pPr>
            <a:r>
              <a:rPr lang="en-US" sz="2000" b="1" dirty="0" smtClean="0">
                <a:ea typeface="Tahoma" pitchFamily="34" charset="0"/>
                <a:cs typeface="Tahoma" pitchFamily="34" charset="0"/>
              </a:rPr>
              <a:t>Get your </a:t>
            </a:r>
            <a:r>
              <a:rPr lang="en-US" sz="2000" b="1" dirty="0">
                <a:ea typeface="Tahoma" pitchFamily="34" charset="0"/>
                <a:cs typeface="Tahoma" pitchFamily="34" charset="0"/>
              </a:rPr>
              <a:t>Student ID at </a:t>
            </a:r>
            <a:r>
              <a:rPr lang="en-US" sz="2000" b="1" dirty="0" smtClean="0">
                <a:ea typeface="Tahoma" pitchFamily="34" charset="0"/>
                <a:cs typeface="Tahoma" pitchFamily="34" charset="0"/>
              </a:rPr>
              <a:t>the UCI Bookstore. </a:t>
            </a:r>
          </a:p>
          <a:p>
            <a:pPr>
              <a:lnSpc>
                <a:spcPct val="80000"/>
              </a:lnSpc>
              <a:spcBef>
                <a:spcPct val="20000"/>
              </a:spcBef>
              <a:tabLst>
                <a:tab pos="514350" algn="l"/>
              </a:tabLst>
              <a:defRPr/>
            </a:pPr>
            <a:endParaRPr lang="en-US" sz="2000" b="1" dirty="0" smtClean="0">
              <a:ea typeface="Tahoma" pitchFamily="34" charset="0"/>
              <a:cs typeface="Tahoma" pitchFamily="34" charset="0"/>
            </a:endParaRPr>
          </a:p>
          <a:p>
            <a:pPr marL="342900" indent="-342900">
              <a:lnSpc>
                <a:spcPct val="80000"/>
              </a:lnSpc>
              <a:spcBef>
                <a:spcPct val="20000"/>
              </a:spcBef>
              <a:buFont typeface="Wingdings" panose="05000000000000000000" pitchFamily="2" charset="2"/>
              <a:buChar char="Ø"/>
              <a:tabLst>
                <a:tab pos="514350" algn="l"/>
              </a:tabLst>
              <a:defRPr/>
            </a:pPr>
            <a:r>
              <a:rPr lang="en-US" sz="2000" b="1" dirty="0" smtClean="0">
                <a:solidFill>
                  <a:srgbClr val="C00000"/>
                </a:solidFill>
                <a:ea typeface="Tahoma" pitchFamily="34" charset="0"/>
                <a:cs typeface="Tahoma" pitchFamily="34" charset="0"/>
              </a:rPr>
              <a:t>Check your study list for any classroom changes</a:t>
            </a:r>
          </a:p>
          <a:p>
            <a:pPr>
              <a:lnSpc>
                <a:spcPct val="80000"/>
              </a:lnSpc>
              <a:spcBef>
                <a:spcPct val="20000"/>
              </a:spcBef>
              <a:buFont typeface="Arial" pitchFamily="34" charset="0"/>
              <a:buChar char="•"/>
              <a:tabLst>
                <a:tab pos="514350" algn="l"/>
              </a:tabLst>
              <a:defRPr/>
            </a:pPr>
            <a:endParaRPr lang="en-US" sz="2000" b="1" dirty="0" smtClean="0">
              <a:ea typeface="Tahoma" pitchFamily="34" charset="0"/>
              <a:cs typeface="Tahoma" pitchFamily="34" charset="0"/>
            </a:endParaRPr>
          </a:p>
          <a:p>
            <a:pPr marL="342900" indent="-342900">
              <a:lnSpc>
                <a:spcPct val="80000"/>
              </a:lnSpc>
              <a:spcBef>
                <a:spcPct val="20000"/>
              </a:spcBef>
              <a:buFont typeface="Wingdings" panose="05000000000000000000" pitchFamily="2" charset="2"/>
              <a:buChar char="Ø"/>
              <a:tabLst>
                <a:tab pos="514350" algn="l"/>
              </a:tabLst>
              <a:defRPr/>
            </a:pPr>
            <a:r>
              <a:rPr lang="en-US" sz="2000" b="1" dirty="0" smtClean="0">
                <a:ea typeface="Tahoma" pitchFamily="34" charset="0"/>
                <a:cs typeface="Tahoma" pitchFamily="34" charset="0"/>
              </a:rPr>
              <a:t>Find out where all your classes are located—walk around and find you buildings</a:t>
            </a:r>
          </a:p>
          <a:p>
            <a:pPr>
              <a:lnSpc>
                <a:spcPct val="80000"/>
              </a:lnSpc>
              <a:spcBef>
                <a:spcPct val="20000"/>
              </a:spcBef>
              <a:tabLst>
                <a:tab pos="514350" algn="l"/>
              </a:tabLst>
              <a:defRPr/>
            </a:pPr>
            <a:endParaRPr lang="en-US" sz="2000" b="1" dirty="0">
              <a:ea typeface="Tahoma" pitchFamily="34" charset="0"/>
              <a:cs typeface="Tahoma" pitchFamily="34" charset="0"/>
            </a:endParaRPr>
          </a:p>
          <a:p>
            <a:pPr marL="342900" indent="-342900">
              <a:lnSpc>
                <a:spcPct val="80000"/>
              </a:lnSpc>
              <a:spcBef>
                <a:spcPct val="20000"/>
              </a:spcBef>
              <a:buFont typeface="Wingdings" panose="05000000000000000000" pitchFamily="2" charset="2"/>
              <a:buChar char="Ø"/>
              <a:tabLst>
                <a:tab pos="514350" algn="l"/>
              </a:tabLst>
              <a:defRPr/>
            </a:pPr>
            <a:r>
              <a:rPr lang="en-US" sz="2000" b="1" dirty="0" smtClean="0">
                <a:ea typeface="Tahoma" pitchFamily="34" charset="0"/>
                <a:cs typeface="Tahoma" pitchFamily="34" charset="0"/>
              </a:rPr>
              <a:t>Go to the ‘Student </a:t>
            </a:r>
            <a:r>
              <a:rPr lang="en-US" sz="2000" b="1" dirty="0">
                <a:ea typeface="Tahoma" pitchFamily="34" charset="0"/>
                <a:cs typeface="Tahoma" pitchFamily="34" charset="0"/>
              </a:rPr>
              <a:t>Access’ </a:t>
            </a:r>
            <a:r>
              <a:rPr lang="en-US" sz="2000" b="1" dirty="0" smtClean="0">
                <a:ea typeface="Tahoma" pitchFamily="34" charset="0"/>
                <a:cs typeface="Tahoma" pitchFamily="34" charset="0"/>
              </a:rPr>
              <a:t>website and review features</a:t>
            </a:r>
          </a:p>
          <a:p>
            <a:pPr>
              <a:lnSpc>
                <a:spcPct val="80000"/>
              </a:lnSpc>
              <a:spcBef>
                <a:spcPct val="20000"/>
              </a:spcBef>
              <a:buFont typeface="Arial" pitchFamily="34" charset="0"/>
              <a:buChar char="•"/>
              <a:tabLst>
                <a:tab pos="514350" algn="l"/>
              </a:tabLst>
              <a:defRPr/>
            </a:pPr>
            <a:endParaRPr lang="en-US" sz="2000" b="1" dirty="0">
              <a:ea typeface="Tahoma" pitchFamily="34" charset="0"/>
              <a:cs typeface="Tahoma" pitchFamily="34" charset="0"/>
            </a:endParaRPr>
          </a:p>
          <a:p>
            <a:pPr marL="342900" indent="-342900">
              <a:lnSpc>
                <a:spcPct val="80000"/>
              </a:lnSpc>
              <a:spcBef>
                <a:spcPct val="20000"/>
              </a:spcBef>
              <a:buFont typeface="Wingdings" panose="05000000000000000000" pitchFamily="2" charset="2"/>
              <a:buChar char="Ø"/>
              <a:tabLst>
                <a:tab pos="514350" algn="l"/>
              </a:tabLst>
              <a:defRPr/>
            </a:pPr>
            <a:r>
              <a:rPr lang="en-US" sz="2000" b="1" dirty="0">
                <a:ea typeface="Tahoma" pitchFamily="34" charset="0"/>
                <a:cs typeface="Tahoma" pitchFamily="34" charset="0"/>
              </a:rPr>
              <a:t>Check your UCI email </a:t>
            </a:r>
            <a:r>
              <a:rPr lang="en-US" sz="2000" b="1" u="sng" dirty="0">
                <a:ea typeface="Tahoma" pitchFamily="34" charset="0"/>
                <a:cs typeface="Tahoma" pitchFamily="34" charset="0"/>
              </a:rPr>
              <a:t>regularly</a:t>
            </a:r>
            <a:r>
              <a:rPr lang="en-US" sz="2000" b="1" dirty="0">
                <a:ea typeface="Tahoma" pitchFamily="34" charset="0"/>
                <a:cs typeface="Tahoma" pitchFamily="34" charset="0"/>
              </a:rPr>
              <a:t>. </a:t>
            </a:r>
            <a:r>
              <a:rPr lang="en-US" sz="2000" b="1" dirty="0" smtClean="0">
                <a:ea typeface="Tahoma" pitchFamily="34" charset="0"/>
                <a:cs typeface="Tahoma" pitchFamily="34" charset="0"/>
              </a:rPr>
              <a:t>Go to </a:t>
            </a:r>
            <a:r>
              <a:rPr lang="en-US" sz="2000" b="1" dirty="0" smtClean="0">
                <a:ea typeface="Tahoma" pitchFamily="34" charset="0"/>
                <a:cs typeface="Tahoma" pitchFamily="34" charset="0"/>
                <a:hlinkClick r:id="rId5"/>
              </a:rPr>
              <a:t>www.oit.uci.edu</a:t>
            </a:r>
            <a:r>
              <a:rPr lang="en-US" sz="2000" b="1" dirty="0" smtClean="0">
                <a:ea typeface="Tahoma" pitchFamily="34" charset="0"/>
                <a:cs typeface="Tahoma" pitchFamily="34" charset="0"/>
              </a:rPr>
              <a:t> to set it up.</a:t>
            </a:r>
          </a:p>
          <a:p>
            <a:pPr marL="342900" indent="-342900">
              <a:lnSpc>
                <a:spcPct val="80000"/>
              </a:lnSpc>
              <a:spcBef>
                <a:spcPct val="20000"/>
              </a:spcBef>
              <a:buFont typeface="Wingdings" panose="05000000000000000000" pitchFamily="2" charset="2"/>
              <a:buChar char="Ø"/>
              <a:tabLst>
                <a:tab pos="514350" algn="l"/>
              </a:tabLst>
              <a:defRPr/>
            </a:pPr>
            <a:endParaRPr lang="en-US" sz="2000" b="1" dirty="0">
              <a:ea typeface="Tahoma" pitchFamily="34" charset="0"/>
              <a:cs typeface="Tahoma" pitchFamily="34" charset="0"/>
            </a:endParaRPr>
          </a:p>
          <a:p>
            <a:pPr marL="342900" indent="-342900">
              <a:lnSpc>
                <a:spcPct val="80000"/>
              </a:lnSpc>
              <a:spcBef>
                <a:spcPct val="20000"/>
              </a:spcBef>
              <a:buFont typeface="Wingdings" panose="05000000000000000000" pitchFamily="2" charset="2"/>
              <a:buChar char="Ø"/>
              <a:tabLst>
                <a:tab pos="514350" algn="l"/>
              </a:tabLst>
              <a:defRPr/>
            </a:pPr>
            <a:r>
              <a:rPr lang="en-US" sz="2000" b="1" dirty="0" smtClean="0">
                <a:ea typeface="Tahoma" pitchFamily="34" charset="0"/>
                <a:cs typeface="Tahoma" pitchFamily="34" charset="0"/>
              </a:rPr>
              <a:t>Get a parking permit, if applicable. Go to </a:t>
            </a:r>
            <a:r>
              <a:rPr lang="en-US" sz="2000" b="1" dirty="0" smtClean="0">
                <a:ea typeface="Tahoma" pitchFamily="34" charset="0"/>
                <a:cs typeface="Tahoma" pitchFamily="34" charset="0"/>
                <a:hlinkClick r:id="rId6"/>
              </a:rPr>
              <a:t>www.parking.uci.edu</a:t>
            </a:r>
            <a:r>
              <a:rPr lang="en-US" sz="2000" b="1" dirty="0" smtClean="0">
                <a:ea typeface="Tahoma" pitchFamily="34" charset="0"/>
                <a:cs typeface="Tahoma" pitchFamily="34" charset="0"/>
              </a:rPr>
              <a:t>.</a:t>
            </a:r>
            <a:endParaRPr lang="en-US" sz="2000" b="1" dirty="0">
              <a:ea typeface="Tahoma" pitchFamily="34" charset="0"/>
              <a:cs typeface="Tahoma" pitchFamily="34" charset="0"/>
            </a:endParaRPr>
          </a:p>
          <a:p>
            <a:pPr>
              <a:lnSpc>
                <a:spcPct val="80000"/>
              </a:lnSpc>
              <a:spcBef>
                <a:spcPct val="20000"/>
              </a:spcBef>
              <a:buFont typeface="Arial" pitchFamily="34" charset="0"/>
              <a:buChar char="•"/>
              <a:tabLst>
                <a:tab pos="514350" algn="l"/>
              </a:tabLst>
              <a:defRPr/>
            </a:pPr>
            <a:endParaRPr lang="en-US" sz="2000" b="1" dirty="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3" descr="fire-the-cannon"/>
          <p:cNvPicPr>
            <a:picLocks noChangeAspect="1" noChangeArrowheads="1"/>
          </p:cNvPicPr>
          <p:nvPr/>
        </p:nvPicPr>
        <p:blipFill>
          <a:blip r:embed="rId3" cstate="print">
            <a:lum bright="64000" contrast="12000"/>
          </a:blip>
          <a:srcRect/>
          <a:stretch>
            <a:fillRect/>
          </a:stretch>
        </p:blipFill>
        <p:spPr bwMode="auto">
          <a:xfrm>
            <a:off x="1077790" y="1600200"/>
            <a:ext cx="7233426" cy="4038600"/>
          </a:xfrm>
          <a:prstGeom prst="rect">
            <a:avLst/>
          </a:prstGeom>
          <a:ln>
            <a:noFill/>
          </a:ln>
          <a:effectLst>
            <a:softEdge rad="112500"/>
          </a:effectLst>
        </p:spPr>
      </p:pic>
      <p:sp>
        <p:nvSpPr>
          <p:cNvPr id="49155" name="Text Box 7"/>
          <p:cNvSpPr txBox="1">
            <a:spLocks noChangeArrowheads="1"/>
          </p:cNvSpPr>
          <p:nvPr/>
        </p:nvSpPr>
        <p:spPr bwMode="auto">
          <a:xfrm>
            <a:off x="809624" y="1740932"/>
            <a:ext cx="7343775" cy="369332"/>
          </a:xfrm>
          <a:prstGeom prst="rect">
            <a:avLst/>
          </a:prstGeom>
          <a:noFill/>
          <a:ln w="9525">
            <a:noFill/>
            <a:miter lim="800000"/>
            <a:headEnd/>
            <a:tailEnd/>
          </a:ln>
        </p:spPr>
        <p:txBody>
          <a:bodyPr>
            <a:spAutoFit/>
          </a:bodyPr>
          <a:lstStyle/>
          <a:p>
            <a:pPr eaLnBrk="0" hangingPunct="0"/>
            <a:r>
              <a:rPr lang="en-US" b="1" dirty="0">
                <a:latin typeface="Lucida Sans Unicode" pitchFamily="34" charset="0"/>
              </a:rPr>
              <a:t>Plan to attend these special events on Monday, September </a:t>
            </a:r>
            <a:r>
              <a:rPr lang="en-US" b="1" dirty="0" smtClean="0">
                <a:latin typeface="Lucida Sans Unicode" pitchFamily="34" charset="0"/>
              </a:rPr>
              <a:t>24</a:t>
            </a:r>
            <a:r>
              <a:rPr lang="en-US" b="1" baseline="30000" dirty="0" smtClean="0">
                <a:latin typeface="Lucida Sans Unicode" pitchFamily="34" charset="0"/>
              </a:rPr>
              <a:t>th</a:t>
            </a:r>
            <a:r>
              <a:rPr lang="en-US" b="1" dirty="0" smtClean="0">
                <a:latin typeface="Lucida Sans Unicode" pitchFamily="34" charset="0"/>
              </a:rPr>
              <a:t>:</a:t>
            </a:r>
            <a:endParaRPr lang="en-US" b="1" dirty="0">
              <a:latin typeface="Lucida Sans Unicode" pitchFamily="34" charset="0"/>
            </a:endParaRPr>
          </a:p>
        </p:txBody>
      </p:sp>
      <p:sp>
        <p:nvSpPr>
          <p:cNvPr id="262156" name="Text Box 12"/>
          <p:cNvSpPr txBox="1">
            <a:spLocks noChangeArrowheads="1"/>
          </p:cNvSpPr>
          <p:nvPr/>
        </p:nvSpPr>
        <p:spPr bwMode="auto">
          <a:xfrm>
            <a:off x="1624012" y="725488"/>
            <a:ext cx="5715000" cy="646112"/>
          </a:xfrm>
          <a:prstGeom prst="rect">
            <a:avLst/>
          </a:prstGeom>
          <a:noFill/>
          <a:ln w="9525">
            <a:noFill/>
            <a:miter lim="800000"/>
            <a:headEnd/>
            <a:tailEnd/>
          </a:ln>
          <a:effectLst/>
        </p:spPr>
        <p:txBody>
          <a:bodyPr wrap="square">
            <a:spAutoFit/>
          </a:bodyPr>
          <a:lstStyle/>
          <a:p>
            <a:pPr eaLnBrk="0" hangingPunct="0">
              <a:spcBef>
                <a:spcPct val="50000"/>
              </a:spcBef>
              <a:defRPr/>
            </a:pPr>
            <a:r>
              <a:rPr lang="en-US" sz="3600" b="1" dirty="0">
                <a:effectLst>
                  <a:outerShdw blurRad="38100" dist="38100" dir="2700000" algn="tl">
                    <a:srgbClr val="000000"/>
                  </a:outerShdw>
                </a:effectLst>
                <a:latin typeface="+mn-lt"/>
                <a:cs typeface="+mn-cs"/>
              </a:rPr>
              <a:t>Welcome Week (</a:t>
            </a:r>
            <a:r>
              <a:rPr lang="en-US" sz="3600" b="1" dirty="0" smtClean="0">
                <a:effectLst>
                  <a:outerShdw blurRad="38100" dist="38100" dir="2700000" algn="tl">
                    <a:srgbClr val="000000"/>
                  </a:outerShdw>
                </a:effectLst>
                <a:latin typeface="+mn-lt"/>
                <a:cs typeface="+mn-cs"/>
              </a:rPr>
              <a:t>Sept 24-28)</a:t>
            </a:r>
            <a:endParaRPr lang="en-US" sz="3600" b="1" dirty="0">
              <a:effectLst>
                <a:outerShdw blurRad="38100" dist="38100" dir="2700000" algn="tl">
                  <a:srgbClr val="000000"/>
                </a:outerShdw>
              </a:effectLst>
              <a:latin typeface="+mn-lt"/>
              <a:cs typeface="+mn-cs"/>
            </a:endParaRPr>
          </a:p>
        </p:txBody>
      </p:sp>
      <p:sp>
        <p:nvSpPr>
          <p:cNvPr id="51207" name="Rectangle 14"/>
          <p:cNvSpPr>
            <a:spLocks noChangeArrowheads="1"/>
          </p:cNvSpPr>
          <p:nvPr/>
        </p:nvSpPr>
        <p:spPr bwMode="auto">
          <a:xfrm>
            <a:off x="838200" y="2217821"/>
            <a:ext cx="6705600" cy="3429000"/>
          </a:xfrm>
          <a:prstGeom prst="rect">
            <a:avLst/>
          </a:prstGeom>
          <a:noFill/>
          <a:ln w="9525">
            <a:noFill/>
            <a:miter lim="800000"/>
            <a:headEnd/>
            <a:tailEnd/>
          </a:ln>
          <a:effectLst>
            <a:glow rad="228600">
              <a:schemeClr val="accent2">
                <a:satMod val="175000"/>
                <a:alpha val="40000"/>
              </a:schemeClr>
            </a:glow>
          </a:effectLst>
        </p:spPr>
        <p:txBody>
          <a:bodyPr/>
          <a:lstStyle/>
          <a:p>
            <a:pPr marL="342900" indent="-342900">
              <a:buFont typeface="Wingdings" panose="05000000000000000000" pitchFamily="2" charset="2"/>
              <a:buChar char="Ø"/>
              <a:defRPr/>
            </a:pPr>
            <a:r>
              <a:rPr lang="en-US" sz="2400" b="1" dirty="0" smtClean="0">
                <a:ea typeface="Tahoma" pitchFamily="34" charset="0"/>
                <a:cs typeface="Tahoma" pitchFamily="34" charset="0"/>
              </a:rPr>
              <a:t>9:15 a.m.: New </a:t>
            </a:r>
            <a:r>
              <a:rPr lang="en-US" sz="2400" b="1" dirty="0">
                <a:ea typeface="Tahoma" pitchFamily="34" charset="0"/>
                <a:cs typeface="Tahoma" pitchFamily="34" charset="0"/>
              </a:rPr>
              <a:t>Student Convocation </a:t>
            </a:r>
            <a:br>
              <a:rPr lang="en-US" sz="2400" b="1" dirty="0">
                <a:ea typeface="Tahoma" pitchFamily="34" charset="0"/>
                <a:cs typeface="Tahoma" pitchFamily="34" charset="0"/>
              </a:rPr>
            </a:br>
            <a:r>
              <a:rPr lang="en-US" sz="2400" b="1" dirty="0">
                <a:ea typeface="Tahoma" pitchFamily="34" charset="0"/>
                <a:cs typeface="Tahoma" pitchFamily="34" charset="0"/>
              </a:rPr>
              <a:t>	in the Bren Events </a:t>
            </a:r>
            <a:r>
              <a:rPr lang="en-US" sz="2400" b="1" dirty="0" smtClean="0">
                <a:ea typeface="Tahoma" pitchFamily="34" charset="0"/>
                <a:cs typeface="Tahoma" pitchFamily="34" charset="0"/>
              </a:rPr>
              <a:t>Center </a:t>
            </a:r>
          </a:p>
          <a:p>
            <a:pPr marL="342900" indent="-342900">
              <a:buFont typeface="Wingdings" panose="05000000000000000000" pitchFamily="2" charset="2"/>
              <a:buChar char="Ø"/>
              <a:defRPr/>
            </a:pPr>
            <a:r>
              <a:rPr lang="en-US" sz="2400" b="1" dirty="0" smtClean="0">
                <a:ea typeface="Tahoma" pitchFamily="34" charset="0"/>
                <a:cs typeface="Tahoma" pitchFamily="34" charset="0"/>
              </a:rPr>
              <a:t>10:30 a.m.: Dean’s Welcome</a:t>
            </a:r>
            <a:endParaRPr lang="en-US" sz="2400" b="1" dirty="0">
              <a:ea typeface="Tahoma" pitchFamily="34" charset="0"/>
              <a:cs typeface="Tahoma" pitchFamily="34" charset="0"/>
            </a:endParaRPr>
          </a:p>
          <a:p>
            <a:pPr marL="342900" indent="-342900">
              <a:buFont typeface="Wingdings" panose="05000000000000000000" pitchFamily="2" charset="2"/>
              <a:buChar char="Ø"/>
              <a:defRPr/>
            </a:pPr>
            <a:r>
              <a:rPr lang="en-US" sz="2400" b="1" dirty="0" smtClean="0">
                <a:ea typeface="Tahoma" pitchFamily="34" charset="0"/>
                <a:cs typeface="Tahoma" pitchFamily="34" charset="0"/>
              </a:rPr>
              <a:t>11 a.m.: Meet </a:t>
            </a:r>
            <a:r>
              <a:rPr lang="en-US" sz="2400" b="1" dirty="0">
                <a:ea typeface="Tahoma" pitchFamily="34" charset="0"/>
                <a:cs typeface="Tahoma" pitchFamily="34" charset="0"/>
              </a:rPr>
              <a:t>Department </a:t>
            </a:r>
            <a:r>
              <a:rPr lang="en-US" sz="2400" b="1" dirty="0" smtClean="0">
                <a:ea typeface="Tahoma" pitchFamily="34" charset="0"/>
                <a:cs typeface="Tahoma" pitchFamily="34" charset="0"/>
              </a:rPr>
              <a:t>faculty</a:t>
            </a:r>
            <a:endParaRPr lang="en-US" sz="2400" b="1" dirty="0">
              <a:ea typeface="Tahoma" pitchFamily="34" charset="0"/>
              <a:cs typeface="Tahoma" pitchFamily="34" charset="0"/>
            </a:endParaRPr>
          </a:p>
          <a:p>
            <a:pPr marL="342900" indent="-342900">
              <a:buFont typeface="Wingdings" panose="05000000000000000000" pitchFamily="2" charset="2"/>
              <a:buChar char="Ø"/>
              <a:defRPr/>
            </a:pPr>
            <a:r>
              <a:rPr lang="en-US" sz="2400" b="1" dirty="0" smtClean="0">
                <a:ea typeface="Tahoma" pitchFamily="34" charset="0"/>
                <a:cs typeface="Tahoma" pitchFamily="34" charset="0"/>
              </a:rPr>
              <a:t>12 noon: Anteater </a:t>
            </a:r>
            <a:r>
              <a:rPr lang="en-US" sz="2400" b="1" dirty="0">
                <a:ea typeface="Tahoma" pitchFamily="34" charset="0"/>
                <a:cs typeface="Tahoma" pitchFamily="34" charset="0"/>
              </a:rPr>
              <a:t>Fair in Aldrich Park</a:t>
            </a:r>
          </a:p>
          <a:p>
            <a:pPr algn="ctr">
              <a:defRPr/>
            </a:pPr>
            <a:endParaRPr lang="en-US" sz="2000" b="1" dirty="0">
              <a:ln>
                <a:solidFill>
                  <a:srgbClr val="00194C"/>
                </a:solidFill>
              </a:ln>
              <a:solidFill>
                <a:srgbClr val="00194C"/>
              </a:solidFill>
              <a:effectLst>
                <a:glow rad="228600">
                  <a:schemeClr val="accent4">
                    <a:satMod val="175000"/>
                    <a:alpha val="40000"/>
                  </a:schemeClr>
                </a:glow>
              </a:effectLst>
              <a:ea typeface="Tahoma" pitchFamily="34" charset="0"/>
              <a:cs typeface="Tahoma" pitchFamily="34" charset="0"/>
            </a:endParaRPr>
          </a:p>
          <a:p>
            <a:pPr algn="ctr">
              <a:defRPr/>
            </a:pPr>
            <a:endParaRPr lang="en-US" sz="2000" b="1" dirty="0" smtClean="0">
              <a:ln>
                <a:solidFill>
                  <a:srgbClr val="00194C"/>
                </a:solidFill>
              </a:ln>
              <a:solidFill>
                <a:srgbClr val="00194C"/>
              </a:solidFill>
              <a:effectLst>
                <a:glow rad="228600">
                  <a:schemeClr val="accent4">
                    <a:satMod val="175000"/>
                    <a:alpha val="40000"/>
                  </a:schemeClr>
                </a:glow>
              </a:effectLst>
              <a:ea typeface="Tahoma" pitchFamily="34" charset="0"/>
              <a:cs typeface="Tahoma" pitchFamily="34" charset="0"/>
            </a:endParaRPr>
          </a:p>
          <a:p>
            <a:pPr algn="ctr">
              <a:defRPr/>
            </a:pPr>
            <a:r>
              <a:rPr lang="en-US" sz="2000" b="1" dirty="0" smtClean="0">
                <a:ln>
                  <a:solidFill>
                    <a:srgbClr val="00194C"/>
                  </a:solidFill>
                </a:ln>
                <a:solidFill>
                  <a:srgbClr val="00194C"/>
                </a:solidFill>
                <a:effectLst>
                  <a:glow rad="228600">
                    <a:schemeClr val="accent4">
                      <a:satMod val="175000"/>
                      <a:alpha val="40000"/>
                    </a:schemeClr>
                  </a:glow>
                </a:effectLst>
                <a:ea typeface="Tahoma" pitchFamily="34" charset="0"/>
                <a:cs typeface="Tahoma" pitchFamily="34" charset="0"/>
              </a:rPr>
              <a:t>~</a:t>
            </a:r>
            <a:r>
              <a:rPr lang="en-US" sz="2000" b="1" dirty="0" smtClean="0">
                <a:solidFill>
                  <a:srgbClr val="C00000"/>
                </a:solidFill>
                <a:effectLst>
                  <a:glow rad="228600">
                    <a:schemeClr val="accent4">
                      <a:satMod val="175000"/>
                      <a:alpha val="40000"/>
                    </a:schemeClr>
                  </a:glow>
                </a:effectLst>
                <a:ea typeface="Tahoma" pitchFamily="34" charset="0"/>
                <a:cs typeface="Tahoma" pitchFamily="34" charset="0"/>
              </a:rPr>
              <a:t>Classes </a:t>
            </a:r>
            <a:r>
              <a:rPr lang="en-US" sz="2000" b="1" dirty="0">
                <a:solidFill>
                  <a:srgbClr val="C00000"/>
                </a:solidFill>
                <a:effectLst>
                  <a:glow rad="228600">
                    <a:schemeClr val="accent4">
                      <a:satMod val="175000"/>
                      <a:alpha val="40000"/>
                    </a:schemeClr>
                  </a:glow>
                </a:effectLst>
                <a:ea typeface="Tahoma" pitchFamily="34" charset="0"/>
                <a:cs typeface="Tahoma" pitchFamily="34" charset="0"/>
              </a:rPr>
              <a:t>start on </a:t>
            </a:r>
            <a:r>
              <a:rPr lang="en-US" sz="2000" b="1" u="sng" dirty="0">
                <a:solidFill>
                  <a:srgbClr val="C00000"/>
                </a:solidFill>
                <a:effectLst>
                  <a:glow rad="228600">
                    <a:schemeClr val="accent4">
                      <a:satMod val="175000"/>
                      <a:alpha val="40000"/>
                    </a:schemeClr>
                  </a:glow>
                </a:effectLst>
                <a:ea typeface="Tahoma" pitchFamily="34" charset="0"/>
                <a:cs typeface="Tahoma" pitchFamily="34" charset="0"/>
              </a:rPr>
              <a:t>Thursday, </a:t>
            </a:r>
            <a:r>
              <a:rPr lang="en-US" sz="2000" b="1" u="sng" dirty="0" smtClean="0">
                <a:solidFill>
                  <a:srgbClr val="C00000"/>
                </a:solidFill>
                <a:effectLst>
                  <a:glow rad="228600">
                    <a:schemeClr val="accent4">
                      <a:satMod val="175000"/>
                      <a:alpha val="40000"/>
                    </a:schemeClr>
                  </a:glow>
                </a:effectLst>
                <a:ea typeface="Tahoma" pitchFamily="34" charset="0"/>
                <a:cs typeface="Tahoma" pitchFamily="34" charset="0"/>
              </a:rPr>
              <a:t>September 27</a:t>
            </a:r>
            <a:r>
              <a:rPr lang="en-US" sz="2000" b="1" u="sng" baseline="30000" dirty="0" smtClean="0">
                <a:solidFill>
                  <a:srgbClr val="C00000"/>
                </a:solidFill>
                <a:effectLst>
                  <a:glow rad="228600">
                    <a:schemeClr val="accent4">
                      <a:satMod val="175000"/>
                      <a:alpha val="40000"/>
                    </a:schemeClr>
                  </a:glow>
                </a:effectLst>
                <a:ea typeface="Tahoma" pitchFamily="34" charset="0"/>
                <a:cs typeface="Tahoma" pitchFamily="34" charset="0"/>
              </a:rPr>
              <a:t>th</a:t>
            </a:r>
            <a:r>
              <a:rPr lang="en-US" sz="2000" b="1" dirty="0" smtClean="0">
                <a:effectLst>
                  <a:glow rad="228600">
                    <a:schemeClr val="accent4">
                      <a:satMod val="175000"/>
                      <a:alpha val="40000"/>
                    </a:schemeClr>
                  </a:glow>
                </a:effectLst>
                <a:ea typeface="Tahoma" pitchFamily="34" charset="0"/>
                <a:cs typeface="Tahoma" pitchFamily="34" charset="0"/>
              </a:rPr>
              <a:t>~</a:t>
            </a:r>
            <a:endParaRPr lang="en-US" sz="2000" b="1" dirty="0">
              <a:effectLst>
                <a:glow rad="228600">
                  <a:schemeClr val="accent4">
                    <a:satMod val="175000"/>
                    <a:alpha val="40000"/>
                  </a:schemeClr>
                </a:glow>
              </a:effectLst>
              <a:ea typeface="Tahoma" pitchFamily="34" charset="0"/>
              <a:cs typeface="Tahoma" pitchFamily="34" charset="0"/>
            </a:endParaRPr>
          </a:p>
          <a:p>
            <a:pPr algn="ctr">
              <a:defRPr/>
            </a:pPr>
            <a:r>
              <a:rPr lang="en-US" sz="1600" dirty="0" smtClean="0">
                <a:ea typeface="Tahoma" pitchFamily="34" charset="0"/>
                <a:cs typeface="Tahoma" pitchFamily="34" charset="0"/>
              </a:rPr>
              <a:t>(lectures only, no discussions or labs</a:t>
            </a:r>
            <a:r>
              <a:rPr lang="en-US" sz="1600" dirty="0">
                <a:ea typeface="Tahoma" pitchFamily="34" charset="0"/>
                <a:cs typeface="Tahoma" pitchFamily="34" charset="0"/>
              </a:rPr>
              <a:t>)</a:t>
            </a:r>
          </a:p>
        </p:txBody>
      </p:sp>
      <p:sp>
        <p:nvSpPr>
          <p:cNvPr id="2" name="Slide Number Placeholder 1"/>
          <p:cNvSpPr>
            <a:spLocks noGrp="1"/>
          </p:cNvSpPr>
          <p:nvPr>
            <p:ph type="sldNum" sz="quarter" idx="12"/>
          </p:nvPr>
        </p:nvSpPr>
        <p:spPr/>
        <p:txBody>
          <a:bodyPr/>
          <a:lstStyle/>
          <a:p>
            <a:pPr>
              <a:defRPr/>
            </a:pPr>
            <a:fld id="{8EE4A4D6-98CB-480D-B3FA-5C5F22F8D5BE}" type="slidenum">
              <a:rPr lang="en-US" smtClean="0"/>
              <a:pPr>
                <a:defRPr/>
              </a:pPr>
              <a:t>27</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E4A4D6-98CB-480D-B3FA-5C5F22F8D5BE}" type="slidenum">
              <a:rPr lang="en-US" smtClean="0"/>
              <a:pPr>
                <a:defRPr/>
              </a:pPr>
              <a:t>28</a:t>
            </a:fld>
            <a:endParaRPr lang="en-US"/>
          </a:p>
        </p:txBody>
      </p:sp>
      <p:sp>
        <p:nvSpPr>
          <p:cNvPr id="3" name="TextBox 2"/>
          <p:cNvSpPr txBox="1"/>
          <p:nvPr/>
        </p:nvSpPr>
        <p:spPr>
          <a:xfrm>
            <a:off x="1066799" y="1981200"/>
            <a:ext cx="7157425" cy="4247317"/>
          </a:xfrm>
          <a:prstGeom prst="rect">
            <a:avLst/>
          </a:prstGeom>
          <a:noFill/>
        </p:spPr>
        <p:txBody>
          <a:bodyPr wrap="square" rtlCol="0">
            <a:spAutoFit/>
          </a:bodyPr>
          <a:lstStyle/>
          <a:p>
            <a:pPr marL="342900" indent="-342900">
              <a:buAutoNum type="arabicParenR"/>
            </a:pPr>
            <a:r>
              <a:rPr lang="en-US" dirty="0" smtClean="0"/>
              <a:t>You need to take AE/Writing every quarter, no exceptions.</a:t>
            </a:r>
          </a:p>
          <a:p>
            <a:pPr marL="342900" indent="-342900">
              <a:buAutoNum type="arabicParenR"/>
            </a:pPr>
            <a:r>
              <a:rPr lang="en-US" dirty="0" smtClean="0"/>
              <a:t>You need to be enrolled in at least 12 units per quarter. </a:t>
            </a:r>
          </a:p>
          <a:p>
            <a:pPr marL="342900" indent="-342900">
              <a:buAutoNum type="arabicParenR" startAt="2"/>
            </a:pPr>
            <a:r>
              <a:rPr lang="en-US" dirty="0" smtClean="0"/>
              <a:t>The add, drop, and grade change deadline is 5pm on Friday of Week 2. </a:t>
            </a:r>
          </a:p>
          <a:p>
            <a:pPr marL="342900" indent="-342900">
              <a:buAutoNum type="arabicParenR" startAt="2"/>
            </a:pPr>
            <a:r>
              <a:rPr lang="en-US" dirty="0" smtClean="0"/>
              <a:t>Check your UCI email daily. You need to always email us from your UCI email (and please include your UCI ID number in your emails!)</a:t>
            </a:r>
          </a:p>
          <a:p>
            <a:pPr marL="342900" indent="-342900">
              <a:buAutoNum type="arabicParenR" startAt="2"/>
            </a:pPr>
            <a:r>
              <a:rPr lang="en-US" dirty="0" smtClean="0"/>
              <a:t>Visa/Immigration related questions should be directed to the UCI International Center.</a:t>
            </a:r>
          </a:p>
          <a:p>
            <a:pPr marL="342900" indent="-342900">
              <a:buAutoNum type="arabicParenR" startAt="2"/>
            </a:pPr>
            <a:r>
              <a:rPr lang="en-US" dirty="0" smtClean="0"/>
              <a:t>AP/IB/A-Level Scores need to be submitted to UCI Admissions by 10/31/2018. </a:t>
            </a:r>
            <a:r>
              <a:rPr lang="en-US" smtClean="0"/>
              <a:t>Hold will be placed if not received.</a:t>
            </a:r>
            <a:endParaRPr lang="en-US" dirty="0" smtClean="0"/>
          </a:p>
          <a:p>
            <a:pPr marL="342900" indent="-342900">
              <a:buAutoNum type="arabicParenR" startAt="2"/>
            </a:pPr>
            <a:r>
              <a:rPr lang="en-US" dirty="0" smtClean="0"/>
              <a:t>If you have questions, visit our office!</a:t>
            </a:r>
          </a:p>
          <a:p>
            <a:pPr marL="342900" indent="-342900">
              <a:buAutoNum type="arabicParenR" startAt="2"/>
            </a:pPr>
            <a:r>
              <a:rPr lang="en-US" b="1" u="sng" dirty="0" smtClean="0">
                <a:solidFill>
                  <a:srgbClr val="FF0000"/>
                </a:solidFill>
              </a:rPr>
              <a:t>DO NOT CHEAT. YOU ARE NEVER EVER </a:t>
            </a:r>
            <a:r>
              <a:rPr lang="en-US" b="1" u="sng" dirty="0" err="1" smtClean="0">
                <a:solidFill>
                  <a:srgbClr val="FF0000"/>
                </a:solidFill>
              </a:rPr>
              <a:t>EVER</a:t>
            </a:r>
            <a:r>
              <a:rPr lang="en-US" b="1" u="sng" dirty="0" smtClean="0">
                <a:solidFill>
                  <a:srgbClr val="FF0000"/>
                </a:solidFill>
              </a:rPr>
              <a:t> ALLOWED TO CHEAT. EVER.</a:t>
            </a:r>
          </a:p>
          <a:p>
            <a:pPr marL="342900" indent="-342900">
              <a:buAutoNum type="arabicParenR" startAt="2"/>
            </a:pPr>
            <a:endParaRPr lang="en-US" dirty="0"/>
          </a:p>
        </p:txBody>
      </p:sp>
      <p:sp>
        <p:nvSpPr>
          <p:cNvPr id="4" name="TextBox 3"/>
          <p:cNvSpPr txBox="1"/>
          <p:nvPr/>
        </p:nvSpPr>
        <p:spPr>
          <a:xfrm>
            <a:off x="990600" y="685800"/>
            <a:ext cx="7086600" cy="1191816"/>
          </a:xfrm>
          <a:prstGeom prst="roundRect">
            <a:avLst/>
          </a:prstGeom>
          <a:noFill/>
          <a:ln w="38100">
            <a:solidFill>
              <a:srgbClr val="000000"/>
            </a:solidFill>
          </a:ln>
        </p:spPr>
        <p:txBody>
          <a:bodyPr wrap="square" rtlCol="0">
            <a:spAutoFit/>
          </a:bodyPr>
          <a:lstStyle/>
          <a:p>
            <a:pPr algn="ctr"/>
            <a:r>
              <a:rPr lang="en-US" sz="3200" dirty="0" smtClean="0"/>
              <a:t>What you should take away from our session today…</a:t>
            </a:r>
            <a:endParaRPr lang="en-US" sz="3200" dirty="0"/>
          </a:p>
        </p:txBody>
      </p:sp>
    </p:spTree>
    <p:extLst>
      <p:ext uri="{BB962C8B-B14F-4D97-AF65-F5344CB8AC3E}">
        <p14:creationId xmlns:p14="http://schemas.microsoft.com/office/powerpoint/2010/main" val="2042605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3459" y="2357233"/>
            <a:ext cx="2384819" cy="3210333"/>
          </a:xfrm>
          <a:prstGeom prst="rect">
            <a:avLst/>
          </a:prstGeom>
        </p:spPr>
      </p:pic>
      <p:sp>
        <p:nvSpPr>
          <p:cNvPr id="4" name="Text Box 12"/>
          <p:cNvSpPr txBox="1">
            <a:spLocks noChangeArrowheads="1"/>
          </p:cNvSpPr>
          <p:nvPr/>
        </p:nvSpPr>
        <p:spPr bwMode="auto">
          <a:xfrm>
            <a:off x="761999" y="685800"/>
            <a:ext cx="7619921" cy="584775"/>
          </a:xfrm>
          <a:prstGeom prst="rect">
            <a:avLst/>
          </a:prstGeom>
          <a:noFill/>
          <a:ln w="9525">
            <a:noFill/>
            <a:miter lim="800000"/>
            <a:headEnd/>
            <a:tailEnd/>
          </a:ln>
          <a:effectLst/>
        </p:spPr>
        <p:txBody>
          <a:bodyPr wrap="square">
            <a:spAutoFit/>
          </a:bodyPr>
          <a:lstStyle/>
          <a:p>
            <a:pPr algn="ctr" eaLnBrk="0" hangingPunct="0">
              <a:spcBef>
                <a:spcPct val="50000"/>
              </a:spcBef>
              <a:defRPr/>
            </a:pPr>
            <a:r>
              <a:rPr lang="en-US" sz="3200" dirty="0" smtClean="0">
                <a:ln w="10541" cmpd="sng">
                  <a:solidFill>
                    <a:schemeClr val="tx1"/>
                  </a:solidFill>
                  <a:prstDash val="solid"/>
                </a:ln>
                <a:latin typeface="ITC Zapf Chancery" panose="03020702040403080804" pitchFamily="66" charset="0"/>
                <a:cs typeface="Tahoma"/>
              </a:rPr>
              <a:t>If you listen to us, then this will be you in 4 years!</a:t>
            </a:r>
            <a:endParaRPr lang="en-US" sz="3200" dirty="0">
              <a:ln w="10541" cmpd="sng">
                <a:solidFill>
                  <a:schemeClr val="tx1"/>
                </a:solidFill>
                <a:prstDash val="solid"/>
              </a:ln>
              <a:latin typeface="ITC Zapf Chancery" panose="03020702040403080804" pitchFamily="66" charset="0"/>
              <a:cs typeface="Tahoma"/>
            </a:endParaRPr>
          </a:p>
        </p:txBody>
      </p:sp>
      <p:sp>
        <p:nvSpPr>
          <p:cNvPr id="3" name="Slide Number Placeholder 2"/>
          <p:cNvSpPr>
            <a:spLocks noGrp="1"/>
          </p:cNvSpPr>
          <p:nvPr>
            <p:ph type="sldNum" sz="quarter" idx="12"/>
          </p:nvPr>
        </p:nvSpPr>
        <p:spPr/>
        <p:txBody>
          <a:bodyPr/>
          <a:lstStyle/>
          <a:p>
            <a:pPr>
              <a:defRPr/>
            </a:pPr>
            <a:fld id="{8EE4A4D6-98CB-480D-B3FA-5C5F22F8D5BE}" type="slidenum">
              <a:rPr lang="en-US" smtClean="0"/>
              <a:pPr>
                <a:defRPr/>
              </a:pPr>
              <a:t>29</a:t>
            </a:fld>
            <a:endParaRPr lang="en-US"/>
          </a:p>
        </p:txBody>
      </p:sp>
      <p:pic>
        <p:nvPicPr>
          <p:cNvPr id="5122" name="Picture 2" descr="http://www.parents.uci.edu/AnteaterNews/images/anteater_grad_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100" y="2362200"/>
            <a:ext cx="2743200" cy="3200401"/>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https://lh4.googleusercontent.com/-WwFDQpl8BVg/U4cCe4JpFdI/AAAAAAAAADE/ZGSIBsvQB_I/w2048-h1402/graduation_cap_and_diplom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9507" y="1523583"/>
            <a:ext cx="663181" cy="4539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https://lh4.googleusercontent.com/-WwFDQpl8BVg/U4cCe4JpFdI/AAAAAAAAADE/ZGSIBsvQB_I/w2048-h1402/graduation_cap_and_diplom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2688" y="1523583"/>
            <a:ext cx="663181" cy="4539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https://lh4.googleusercontent.com/-WwFDQpl8BVg/U4cCe4JpFdI/AAAAAAAAADE/ZGSIBsvQB_I/w2048-h1402/graduation_cap_and_diplom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5869" y="1524119"/>
            <a:ext cx="663181" cy="4539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https://lh4.googleusercontent.com/-WwFDQpl8BVg/U4cCe4JpFdI/AAAAAAAAADE/ZGSIBsvQB_I/w2048-h1402/graduation_cap_and_diplom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2231" y="1541585"/>
            <a:ext cx="663181" cy="4539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https://lh4.googleusercontent.com/-WwFDQpl8BVg/U4cCe4JpFdI/AAAAAAAAADE/ZGSIBsvQB_I/w2048-h1402/graduation_cap_and_diplom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5412" y="1524119"/>
            <a:ext cx="663181" cy="4539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https://lh4.googleusercontent.com/-WwFDQpl8BVg/U4cCe4JpFdI/AAAAAAAAADE/ZGSIBsvQB_I/w2048-h1402/graduation_cap_and_diplom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1523583"/>
            <a:ext cx="663181" cy="4539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https://lh4.googleusercontent.com/-WwFDQpl8BVg/U4cCe4JpFdI/AAAAAAAAADE/ZGSIBsvQB_I/w2048-h1402/graduation_cap_and_diplom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9050" y="1523583"/>
            <a:ext cx="663181" cy="4539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https://lh4.googleusercontent.com/-WwFDQpl8BVg/U4cCe4JpFdI/AAAAAAAAADE/ZGSIBsvQB_I/w2048-h1402/graduation_cap_and_diplom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8593" y="1541585"/>
            <a:ext cx="663181" cy="45399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https://lh4.googleusercontent.com/-WwFDQpl8BVg/U4cCe4JpFdI/AAAAAAAAADE/ZGSIBsvQB_I/w2048-h1402/graduation_cap_and_diplom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774" y="1524119"/>
            <a:ext cx="663181" cy="45399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https://lh4.googleusercontent.com/-WwFDQpl8BVg/U4cCe4JpFdI/AAAAAAAAADE/ZGSIBsvQB_I/w2048-h1402/graduation_cap_and_diplom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4955" y="1524119"/>
            <a:ext cx="663181" cy="45399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https://lh4.googleusercontent.com/-WwFDQpl8BVg/U4cCe4JpFdI/AAAAAAAAADE/ZGSIBsvQB_I/w2048-h1402/graduation_cap_and_diplom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8136" y="1524119"/>
            <a:ext cx="663181" cy="453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775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9"/>
          <p:cNvPicPr>
            <a:picLocks noChangeAspect="1" noChangeArrowheads="1"/>
          </p:cNvPicPr>
          <p:nvPr/>
        </p:nvPicPr>
        <p:blipFill>
          <a:blip r:embed="rId3" cstate="print">
            <a:lum bright="57000" contrast="-25000"/>
          </a:blip>
          <a:stretch>
            <a:fillRect/>
          </a:stretch>
        </p:blipFill>
        <p:spPr bwMode="auto">
          <a:xfrm>
            <a:off x="838200" y="1467854"/>
            <a:ext cx="7467600" cy="4648199"/>
          </a:xfrm>
          <a:prstGeom prst="rect">
            <a:avLst/>
          </a:prstGeom>
          <a:ln>
            <a:noFill/>
          </a:ln>
          <a:effectLst>
            <a:softEdge rad="635000"/>
          </a:effectLst>
        </p:spPr>
      </p:pic>
      <p:sp>
        <p:nvSpPr>
          <p:cNvPr id="2" name="Title 1"/>
          <p:cNvSpPr>
            <a:spLocks noGrp="1"/>
          </p:cNvSpPr>
          <p:nvPr>
            <p:ph type="title"/>
          </p:nvPr>
        </p:nvSpPr>
        <p:spPr>
          <a:xfrm>
            <a:off x="685800" y="3124200"/>
            <a:ext cx="7848600" cy="685800"/>
          </a:xfrm>
        </p:spPr>
        <p:txBody>
          <a:bodyPr>
            <a:noAutofit/>
          </a:bodyPr>
          <a:lstStyle/>
          <a:p>
            <a:pPr eaLnBrk="1" fontAlgn="auto" hangingPunct="1">
              <a:spcAft>
                <a:spcPts val="0"/>
              </a:spcAft>
              <a:defRPr/>
            </a:pPr>
            <a:r>
              <a:rPr lang="en-US" sz="3200" u="sng" dirty="0" smtClean="0">
                <a:effectLst>
                  <a:outerShdw blurRad="38100" dist="38100" dir="2700000" algn="tl">
                    <a:srgbClr val="000000"/>
                  </a:outerShdw>
                </a:effectLst>
                <a:latin typeface="Algerian" panose="04020705040A02060702" pitchFamily="82" charset="0"/>
                <a:ea typeface="+mn-ea"/>
                <a:cs typeface="+mn-cs"/>
              </a:rPr>
              <a:t>What</a:t>
            </a:r>
            <a:r>
              <a:rPr lang="en-US" sz="3200" u="sng" dirty="0" smtClean="0">
                <a:solidFill>
                  <a:schemeClr val="tx1"/>
                </a:solidFill>
                <a:effectLst>
                  <a:outerShdw blurRad="38100" dist="38100" dir="2700000" algn="tl">
                    <a:srgbClr val="000000"/>
                  </a:outerShdw>
                </a:effectLst>
                <a:latin typeface="Algerian" panose="04020705040A02060702" pitchFamily="82" charset="0"/>
                <a:ea typeface="+mn-ea"/>
                <a:cs typeface="+mn-cs"/>
              </a:rPr>
              <a:t> we will discuss:</a:t>
            </a:r>
            <a:endParaRPr lang="en-US" sz="3200" u="sng" dirty="0">
              <a:solidFill>
                <a:schemeClr val="tx1"/>
              </a:solidFill>
              <a:effectLst>
                <a:outerShdw blurRad="38100" dist="38100" dir="2700000" algn="tl">
                  <a:srgbClr val="000000"/>
                </a:outerShdw>
              </a:effectLst>
              <a:latin typeface="Algerian" panose="04020705040A02060702" pitchFamily="82" charset="0"/>
              <a:ea typeface="+mn-ea"/>
              <a:cs typeface="+mn-cs"/>
            </a:endParaRPr>
          </a:p>
        </p:txBody>
      </p:sp>
      <p:sp>
        <p:nvSpPr>
          <p:cNvPr id="14338" name="Content Placeholder 2"/>
          <p:cNvSpPr>
            <a:spLocks noGrp="1"/>
          </p:cNvSpPr>
          <p:nvPr>
            <p:ph idx="1"/>
          </p:nvPr>
        </p:nvSpPr>
        <p:spPr>
          <a:xfrm>
            <a:off x="722157" y="3962400"/>
            <a:ext cx="7699685" cy="2286000"/>
          </a:xfrm>
          <a:ln>
            <a:noFill/>
          </a:ln>
        </p:spPr>
        <p:txBody>
          <a:bodyPr>
            <a:normAutofit/>
          </a:bodyPr>
          <a:lstStyle/>
          <a:p>
            <a:pPr marL="0" indent="0">
              <a:buNone/>
              <a:defRPr/>
            </a:pPr>
            <a:r>
              <a:rPr lang="en-US" sz="2200" b="1" dirty="0" smtClean="0">
                <a:effectLst>
                  <a:outerShdw blurRad="38100" dist="38100" dir="2700000" algn="tl">
                    <a:srgbClr val="000000">
                      <a:alpha val="43137"/>
                    </a:srgbClr>
                  </a:outerShdw>
                </a:effectLst>
                <a:latin typeface="Aparajita" panose="020B0604020202020204" pitchFamily="34" charset="0"/>
                <a:ea typeface="Tahoma" pitchFamily="34" charset="0"/>
                <a:cs typeface="Aparajita" panose="020B0604020202020204" pitchFamily="34" charset="0"/>
              </a:rPr>
              <a:t>- </a:t>
            </a:r>
            <a:r>
              <a:rPr lang="en-US" sz="2200" b="1" dirty="0">
                <a:effectLst>
                  <a:outerShdw blurRad="38100" dist="38100" dir="2700000" algn="tl">
                    <a:srgbClr val="000000">
                      <a:alpha val="43137"/>
                    </a:srgbClr>
                  </a:outerShdw>
                </a:effectLst>
                <a:latin typeface="Aparajita" panose="020B0604020202020204" pitchFamily="34" charset="0"/>
                <a:ea typeface="Tahoma" pitchFamily="34" charset="0"/>
                <a:cs typeface="Aparajita" panose="020B0604020202020204" pitchFamily="34" charset="0"/>
              </a:rPr>
              <a:t>Where to get help if I need </a:t>
            </a:r>
            <a:r>
              <a:rPr lang="en-US" sz="2200" b="1" dirty="0" smtClean="0">
                <a:effectLst>
                  <a:outerShdw blurRad="38100" dist="38100" dir="2700000" algn="tl">
                    <a:srgbClr val="000000">
                      <a:alpha val="43137"/>
                    </a:srgbClr>
                  </a:outerShdw>
                </a:effectLst>
                <a:latin typeface="Aparajita" panose="020B0604020202020204" pitchFamily="34" charset="0"/>
                <a:ea typeface="Tahoma" pitchFamily="34" charset="0"/>
                <a:cs typeface="Aparajita" panose="020B0604020202020204" pitchFamily="34" charset="0"/>
              </a:rPr>
              <a:t>it</a:t>
            </a:r>
          </a:p>
          <a:p>
            <a:pPr marL="0" indent="0">
              <a:buNone/>
              <a:defRPr/>
            </a:pPr>
            <a:r>
              <a:rPr lang="en-US" sz="2200" b="1" dirty="0">
                <a:effectLst>
                  <a:outerShdw blurRad="38100" dist="38100" dir="2700000" algn="tl">
                    <a:srgbClr val="000000">
                      <a:alpha val="43137"/>
                    </a:srgbClr>
                  </a:outerShdw>
                </a:effectLst>
                <a:latin typeface="Aparajita" panose="020B0604020202020204" pitchFamily="34" charset="0"/>
                <a:ea typeface="Tahoma" pitchFamily="34" charset="0"/>
                <a:cs typeface="Aparajita" panose="020B0604020202020204" pitchFamily="34" charset="0"/>
              </a:rPr>
              <a:t>-</a:t>
            </a:r>
            <a:r>
              <a:rPr lang="en-US" sz="2200" b="1" dirty="0" smtClean="0">
                <a:effectLst>
                  <a:outerShdw blurRad="38100" dist="38100" dir="2700000" algn="tl">
                    <a:srgbClr val="000000">
                      <a:alpha val="43137"/>
                    </a:srgbClr>
                  </a:outerShdw>
                </a:effectLst>
                <a:latin typeface="Aparajita" panose="020B0604020202020204" pitchFamily="34" charset="0"/>
                <a:ea typeface="Tahoma" pitchFamily="34" charset="0"/>
                <a:cs typeface="Aparajita" panose="020B0604020202020204" pitchFamily="34" charset="0"/>
              </a:rPr>
              <a:t> UC Irvine and Orange County, California</a:t>
            </a:r>
          </a:p>
          <a:p>
            <a:pPr marL="0" indent="0">
              <a:buNone/>
              <a:defRPr/>
            </a:pPr>
            <a:r>
              <a:rPr lang="en-US" sz="2200" b="1" dirty="0" smtClean="0">
                <a:effectLst>
                  <a:outerShdw blurRad="38100" dist="38100" dir="2700000" algn="tl">
                    <a:srgbClr val="000000">
                      <a:alpha val="43137"/>
                    </a:srgbClr>
                  </a:outerShdw>
                </a:effectLst>
                <a:latin typeface="Aparajita" panose="020B0604020202020204" pitchFamily="34" charset="0"/>
                <a:ea typeface="Tahoma" pitchFamily="34" charset="0"/>
                <a:cs typeface="Aparajita" panose="020B0604020202020204" pitchFamily="34" charset="0"/>
              </a:rPr>
              <a:t>- Review of requirements for a Bachelor’s degree</a:t>
            </a:r>
          </a:p>
          <a:p>
            <a:pPr marL="0" indent="0">
              <a:buNone/>
              <a:defRPr/>
            </a:pPr>
            <a:r>
              <a:rPr lang="en-US" sz="2200" b="1" dirty="0" smtClean="0">
                <a:effectLst>
                  <a:outerShdw blurRad="38100" dist="38100" dir="2700000" algn="tl">
                    <a:srgbClr val="000000">
                      <a:alpha val="43137"/>
                    </a:srgbClr>
                  </a:outerShdw>
                </a:effectLst>
                <a:latin typeface="Aparajita" panose="020B0604020202020204" pitchFamily="34" charset="0"/>
                <a:ea typeface="Tahoma" pitchFamily="34" charset="0"/>
                <a:cs typeface="Aparajita" panose="020B0604020202020204" pitchFamily="34" charset="0"/>
              </a:rPr>
              <a:t>- How to keep track of my degree requirements</a:t>
            </a:r>
          </a:p>
          <a:p>
            <a:pPr marL="0" indent="0">
              <a:buNone/>
              <a:defRPr/>
            </a:pPr>
            <a:r>
              <a:rPr lang="en-US" sz="2200" b="1" dirty="0" smtClean="0">
                <a:effectLst>
                  <a:outerShdw blurRad="38100" dist="38100" dir="2700000" algn="tl">
                    <a:srgbClr val="000000">
                      <a:alpha val="43137"/>
                    </a:srgbClr>
                  </a:outerShdw>
                </a:effectLst>
                <a:latin typeface="Aparajita" panose="020B0604020202020204" pitchFamily="34" charset="0"/>
                <a:ea typeface="Tahoma" pitchFamily="34" charset="0"/>
                <a:cs typeface="Aparajita" panose="020B0604020202020204" pitchFamily="34" charset="0"/>
              </a:rPr>
              <a:t>- Cheating and plagiarism</a:t>
            </a:r>
          </a:p>
        </p:txBody>
      </p:sp>
      <p:sp>
        <p:nvSpPr>
          <p:cNvPr id="3" name="Slide Number Placeholder 2"/>
          <p:cNvSpPr>
            <a:spLocks noGrp="1"/>
          </p:cNvSpPr>
          <p:nvPr>
            <p:ph type="sldNum" sz="quarter" idx="12"/>
          </p:nvPr>
        </p:nvSpPr>
        <p:spPr/>
        <p:txBody>
          <a:bodyPr/>
          <a:lstStyle/>
          <a:p>
            <a:pPr>
              <a:defRPr/>
            </a:pPr>
            <a:fld id="{9C0ADFEC-FD8B-41DE-A27C-7DD1AA094E80}" type="slidenum">
              <a:rPr lang="en-US" smtClean="0"/>
              <a:pPr>
                <a:defRPr/>
              </a:pPr>
              <a:t>3</a:t>
            </a:fld>
            <a:endParaRPr lang="en-US"/>
          </a:p>
        </p:txBody>
      </p:sp>
      <p:sp>
        <p:nvSpPr>
          <p:cNvPr id="6" name="Content Placeholder 2"/>
          <p:cNvSpPr txBox="1">
            <a:spLocks/>
          </p:cNvSpPr>
          <p:nvPr/>
        </p:nvSpPr>
        <p:spPr>
          <a:xfrm>
            <a:off x="1752600" y="1515980"/>
            <a:ext cx="5943600" cy="16082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fontAlgn="auto">
              <a:spcAft>
                <a:spcPts val="0"/>
              </a:spcAft>
              <a:buNone/>
            </a:pPr>
            <a:r>
              <a:rPr lang="en-US" b="1" i="1" dirty="0" smtClean="0">
                <a:solidFill>
                  <a:schemeClr val="accent6">
                    <a:lumMod val="50000"/>
                  </a:schemeClr>
                </a:solidFill>
                <a:effectLst>
                  <a:outerShdw blurRad="38100" dist="38100" dir="2700000" algn="tl">
                    <a:srgbClr val="000000">
                      <a:alpha val="43137"/>
                    </a:srgbClr>
                  </a:outerShdw>
                </a:effectLst>
                <a:latin typeface="ITC Zapf Chancery" panose="03020702040403080804" pitchFamily="66" charset="0"/>
                <a:ea typeface="Tahoma" panose="020B0604030504040204" pitchFamily="34" charset="0"/>
                <a:cs typeface="Tahoma" panose="020B0604030504040204" pitchFamily="34" charset="0"/>
              </a:rPr>
              <a:t>Peer Academic Counselors</a:t>
            </a:r>
          </a:p>
          <a:p>
            <a:pPr marL="0" indent="0" algn="ctr" fontAlgn="auto">
              <a:spcAft>
                <a:spcPts val="0"/>
              </a:spcAft>
              <a:buNone/>
            </a:pPr>
            <a:r>
              <a:rPr lang="en-US" b="1" i="1" dirty="0" smtClean="0">
                <a:solidFill>
                  <a:schemeClr val="accent6">
                    <a:lumMod val="50000"/>
                  </a:schemeClr>
                </a:solidFill>
                <a:effectLst>
                  <a:outerShdw blurRad="38100" dist="38100" dir="2700000" algn="tl">
                    <a:srgbClr val="000000">
                      <a:alpha val="43137"/>
                    </a:srgbClr>
                  </a:outerShdw>
                </a:effectLst>
                <a:latin typeface="ITC Zapf Chancery" panose="03020702040403080804" pitchFamily="66" charset="0"/>
                <a:ea typeface="Tahoma" panose="020B0604030504040204" pitchFamily="34" charset="0"/>
                <a:cs typeface="Tahoma" panose="020B0604030504040204" pitchFamily="34" charset="0"/>
              </a:rPr>
              <a:t>vs.</a:t>
            </a:r>
          </a:p>
          <a:p>
            <a:pPr marL="0" indent="0" algn="ctr" fontAlgn="auto">
              <a:spcAft>
                <a:spcPts val="0"/>
              </a:spcAft>
              <a:buNone/>
            </a:pPr>
            <a:r>
              <a:rPr lang="en-US" b="1" i="1" dirty="0" smtClean="0">
                <a:solidFill>
                  <a:schemeClr val="accent6">
                    <a:lumMod val="50000"/>
                  </a:schemeClr>
                </a:solidFill>
                <a:effectLst>
                  <a:outerShdw blurRad="38100" dist="38100" dir="2700000" algn="tl">
                    <a:srgbClr val="000000">
                      <a:alpha val="43137"/>
                    </a:srgbClr>
                  </a:outerShdw>
                </a:effectLst>
                <a:latin typeface="ITC Zapf Chancery" panose="03020702040403080804" pitchFamily="66" charset="0"/>
                <a:ea typeface="Tahoma" panose="020B0604030504040204" pitchFamily="34" charset="0"/>
                <a:cs typeface="Tahoma" panose="020B0604030504040204" pitchFamily="34" charset="0"/>
              </a:rPr>
              <a:t>International Peer Group (IPG) mentors</a:t>
            </a:r>
            <a:endParaRPr lang="en-US" b="1" i="1" dirty="0">
              <a:solidFill>
                <a:schemeClr val="accent6">
                  <a:lumMod val="50000"/>
                </a:schemeClr>
              </a:solidFill>
              <a:effectLst>
                <a:outerShdw blurRad="38100" dist="38100" dir="2700000" algn="tl">
                  <a:srgbClr val="000000">
                    <a:alpha val="43137"/>
                  </a:srgbClr>
                </a:outerShdw>
              </a:effectLst>
              <a:latin typeface="ITC Zapf Chancery" panose="03020702040403080804" pitchFamily="66" charset="0"/>
              <a:ea typeface="Tahoma" panose="020B0604030504040204" pitchFamily="34" charset="0"/>
              <a:cs typeface="Tahoma" panose="020B0604030504040204" pitchFamily="34" charset="0"/>
            </a:endParaRPr>
          </a:p>
        </p:txBody>
      </p:sp>
      <p:sp>
        <p:nvSpPr>
          <p:cNvPr id="5" name="Rectangle 4"/>
          <p:cNvSpPr/>
          <p:nvPr/>
        </p:nvSpPr>
        <p:spPr>
          <a:xfrm>
            <a:off x="1486975" y="492297"/>
            <a:ext cx="6474849" cy="1015663"/>
          </a:xfrm>
          <a:prstGeom prst="rect">
            <a:avLst/>
          </a:prstGeom>
        </p:spPr>
        <p:txBody>
          <a:bodyPr wrap="none">
            <a:spAutoFit/>
          </a:bodyPr>
          <a:lstStyle/>
          <a:p>
            <a:r>
              <a:rPr lang="en-US" sz="6000" dirty="0">
                <a:solidFill>
                  <a:schemeClr val="accent6">
                    <a:lumMod val="75000"/>
                  </a:schemeClr>
                </a:solidFill>
                <a:effectLst>
                  <a:outerShdw blurRad="38100" dist="38100" dir="2700000" algn="tl">
                    <a:srgbClr val="000000"/>
                  </a:outerShdw>
                </a:effectLst>
                <a:latin typeface="Algerian" panose="04020705040A02060702" pitchFamily="82" charset="0"/>
              </a:rPr>
              <a:t>Introductions</a:t>
            </a:r>
            <a:r>
              <a:rPr lang="en-US" sz="6000" dirty="0">
                <a:solidFill>
                  <a:schemeClr val="accent6">
                    <a:lumMod val="75000"/>
                  </a:schemeClr>
                </a:solidFill>
                <a:effectLst>
                  <a:outerShdw blurRad="38100" dist="38100" dir="2700000" algn="tl">
                    <a:srgbClr val="000000"/>
                  </a:outerShdw>
                </a:effectLst>
                <a:latin typeface="+mj-lt"/>
              </a:rPr>
              <a:t> …</a:t>
            </a:r>
            <a:endParaRPr lang="en-US" sz="6000" dirty="0">
              <a:solidFill>
                <a:schemeClr val="accent6">
                  <a:lumMod val="75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dissolv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E4A4D6-98CB-480D-B3FA-5C5F22F8D5BE}" type="slidenum">
              <a:rPr lang="en-US" smtClean="0"/>
              <a:pPr>
                <a:defRPr/>
              </a:pPr>
              <a:t>30</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0837807"/>
      </p:ext>
    </p:extLst>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E4A4D6-98CB-480D-B3FA-5C5F22F8D5BE}" type="slidenum">
              <a:rPr lang="en-US" smtClean="0"/>
              <a:pPr>
                <a:defRPr/>
              </a:pPr>
              <a:t>31</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3059794"/>
      </p:ext>
    </p:extLst>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E4A4D6-98CB-480D-B3FA-5C5F22F8D5BE}" type="slidenum">
              <a:rPr lang="en-US" smtClean="0"/>
              <a:pPr>
                <a:defRPr/>
              </a:pPr>
              <a:t>32</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3340388"/>
      </p:ext>
    </p:extLst>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E4A4D6-98CB-480D-B3FA-5C5F22F8D5BE}" type="slidenum">
              <a:rPr lang="en-US" smtClean="0"/>
              <a:pPr>
                <a:defRPr/>
              </a:pPr>
              <a:t>33</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2993224"/>
      </p:ext>
    </p:extLst>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E4A4D6-98CB-480D-B3FA-5C5F22F8D5BE}" type="slidenum">
              <a:rPr lang="en-US" smtClean="0"/>
              <a:pPr>
                <a:defRPr/>
              </a:pPr>
              <a:t>34</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7811384"/>
      </p:ext>
    </p:extLst>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E4A4D6-98CB-480D-B3FA-5C5F22F8D5BE}" type="slidenum">
              <a:rPr lang="en-US" smtClean="0"/>
              <a:pPr>
                <a:defRPr/>
              </a:pPr>
              <a:t>35</a:t>
            </a:fld>
            <a:endParaRPr lang="en-US"/>
          </a:p>
        </p:txBody>
      </p:sp>
      <p:sp>
        <p:nvSpPr>
          <p:cNvPr id="3" name="TextBox 2"/>
          <p:cNvSpPr txBox="1"/>
          <p:nvPr/>
        </p:nvSpPr>
        <p:spPr>
          <a:xfrm>
            <a:off x="1295400" y="1455241"/>
            <a:ext cx="6172200" cy="5016758"/>
          </a:xfrm>
          <a:prstGeom prst="rect">
            <a:avLst/>
          </a:prstGeom>
          <a:noFill/>
        </p:spPr>
        <p:txBody>
          <a:bodyPr wrap="square" numCol="2" rtlCol="0">
            <a:spAutoFit/>
          </a:bodyPr>
          <a:lstStyle/>
          <a:p>
            <a:pPr marL="285750" indent="-285750">
              <a:buFont typeface="Arial" panose="020B0604020202020204" pitchFamily="34" charset="0"/>
              <a:buChar char="•"/>
            </a:pPr>
            <a:r>
              <a:rPr lang="en-US" sz="2000" dirty="0" err="1" smtClean="0"/>
              <a:t>Fangyuan</a:t>
            </a:r>
            <a:r>
              <a:rPr lang="en-US" sz="2000" dirty="0" smtClean="0"/>
              <a:t> Wu </a:t>
            </a:r>
          </a:p>
          <a:p>
            <a:pPr marL="285750" indent="-285750">
              <a:buFont typeface="Arial" panose="020B0604020202020204" pitchFamily="34" charset="0"/>
              <a:buChar char="•"/>
            </a:pPr>
            <a:r>
              <a:rPr lang="en-US" sz="2000" dirty="0" smtClean="0"/>
              <a:t>Siyuan Gu</a:t>
            </a:r>
          </a:p>
          <a:p>
            <a:pPr marL="285750" indent="-285750">
              <a:buFont typeface="Arial" panose="020B0604020202020204" pitchFamily="34" charset="0"/>
              <a:buChar char="•"/>
            </a:pPr>
            <a:r>
              <a:rPr lang="en-US" sz="2000" dirty="0" err="1" smtClean="0"/>
              <a:t>Yueyue</a:t>
            </a:r>
            <a:r>
              <a:rPr lang="en-US" sz="2000" dirty="0" smtClean="0"/>
              <a:t> Yu</a:t>
            </a:r>
          </a:p>
          <a:p>
            <a:pPr marL="285750" indent="-285750">
              <a:buFont typeface="Arial" panose="020B0604020202020204" pitchFamily="34" charset="0"/>
              <a:buChar char="•"/>
            </a:pPr>
            <a:r>
              <a:rPr lang="en-US" sz="2000" dirty="0" smtClean="0"/>
              <a:t>Lin Gan</a:t>
            </a:r>
          </a:p>
          <a:p>
            <a:pPr marL="285750" indent="-285750">
              <a:buFont typeface="Arial" panose="020B0604020202020204" pitchFamily="34" charset="0"/>
              <a:buChar char="•"/>
            </a:pPr>
            <a:r>
              <a:rPr lang="en-US" sz="2000" dirty="0" err="1" smtClean="0"/>
              <a:t>Aijia</a:t>
            </a:r>
            <a:r>
              <a:rPr lang="en-US" sz="2000" dirty="0" smtClean="0"/>
              <a:t> Dong</a:t>
            </a:r>
          </a:p>
          <a:p>
            <a:pPr marL="285750" indent="-285750">
              <a:buFont typeface="Arial" panose="020B0604020202020204" pitchFamily="34" charset="0"/>
              <a:buChar char="•"/>
            </a:pPr>
            <a:r>
              <a:rPr lang="en-US" sz="2000" dirty="0" err="1" smtClean="0"/>
              <a:t>Zhongqi</a:t>
            </a:r>
            <a:r>
              <a:rPr lang="en-US" sz="2000" dirty="0"/>
              <a:t> </a:t>
            </a:r>
            <a:r>
              <a:rPr lang="en-US" sz="2000" dirty="0" smtClean="0"/>
              <a:t>Zhang</a:t>
            </a:r>
          </a:p>
          <a:p>
            <a:pPr marL="285750" indent="-285750">
              <a:buFont typeface="Arial" panose="020B0604020202020204" pitchFamily="34" charset="0"/>
              <a:buChar char="•"/>
            </a:pPr>
            <a:r>
              <a:rPr lang="en-US" sz="2000" dirty="0" err="1" smtClean="0"/>
              <a:t>Yixuan</a:t>
            </a:r>
            <a:r>
              <a:rPr lang="en-US" sz="2000" dirty="0" smtClean="0"/>
              <a:t> Xiao</a:t>
            </a:r>
          </a:p>
          <a:p>
            <a:pPr marL="285750" indent="-285750">
              <a:buFont typeface="Arial" panose="020B0604020202020204" pitchFamily="34" charset="0"/>
              <a:buChar char="•"/>
            </a:pPr>
            <a:r>
              <a:rPr lang="en-US" sz="2000" dirty="0" err="1" smtClean="0"/>
              <a:t>Longge</a:t>
            </a:r>
            <a:r>
              <a:rPr lang="en-US" sz="2000" dirty="0" smtClean="0"/>
              <a:t> Shao</a:t>
            </a:r>
          </a:p>
          <a:p>
            <a:pPr marL="285750" indent="-285750">
              <a:buFont typeface="Arial" panose="020B0604020202020204" pitchFamily="34" charset="0"/>
              <a:buChar char="•"/>
            </a:pPr>
            <a:r>
              <a:rPr lang="en-US" sz="2000" dirty="0" smtClean="0"/>
              <a:t>Yifan Zhang</a:t>
            </a:r>
          </a:p>
          <a:p>
            <a:pPr marL="285750" indent="-285750">
              <a:buFont typeface="Arial" panose="020B0604020202020204" pitchFamily="34" charset="0"/>
              <a:buChar char="•"/>
            </a:pPr>
            <a:r>
              <a:rPr lang="en-US" sz="2000" dirty="0" err="1" smtClean="0"/>
              <a:t>Binrui</a:t>
            </a:r>
            <a:r>
              <a:rPr lang="en-US" sz="2000" dirty="0" smtClean="0"/>
              <a:t> Shan</a:t>
            </a:r>
          </a:p>
          <a:p>
            <a:pPr marL="285750" indent="-285750">
              <a:buFont typeface="Arial" panose="020B0604020202020204" pitchFamily="34" charset="0"/>
              <a:buChar char="•"/>
            </a:pPr>
            <a:r>
              <a:rPr lang="en-US" sz="2000" dirty="0" err="1" smtClean="0"/>
              <a:t>Mingxuan</a:t>
            </a:r>
            <a:r>
              <a:rPr lang="en-US" sz="2000" dirty="0" smtClean="0"/>
              <a:t> Nie</a:t>
            </a:r>
          </a:p>
          <a:p>
            <a:pPr marL="285750" indent="-285750">
              <a:buFont typeface="Arial" panose="020B0604020202020204" pitchFamily="34" charset="0"/>
              <a:buChar char="•"/>
            </a:pPr>
            <a:r>
              <a:rPr lang="en-US" sz="2000" dirty="0" err="1" smtClean="0"/>
              <a:t>Kuan</a:t>
            </a:r>
            <a:r>
              <a:rPr lang="en-US" sz="2000" dirty="0" smtClean="0"/>
              <a:t> Ling</a:t>
            </a:r>
          </a:p>
          <a:p>
            <a:pPr marL="285750" indent="-285750">
              <a:buFont typeface="Arial" panose="020B0604020202020204" pitchFamily="34" charset="0"/>
              <a:buChar char="•"/>
            </a:pPr>
            <a:r>
              <a:rPr lang="en-US" sz="2000" dirty="0" smtClean="0"/>
              <a:t>Jie Ma</a:t>
            </a:r>
          </a:p>
          <a:p>
            <a:pPr marL="285750" indent="-285750">
              <a:buFont typeface="Arial" panose="020B0604020202020204" pitchFamily="34" charset="0"/>
              <a:buChar char="•"/>
            </a:pPr>
            <a:r>
              <a:rPr lang="en-US" sz="2000" dirty="0" err="1" smtClean="0"/>
              <a:t>Yongdai</a:t>
            </a:r>
            <a:r>
              <a:rPr lang="en-US" sz="2000" dirty="0" smtClean="0"/>
              <a:t> Gu</a:t>
            </a:r>
          </a:p>
          <a:p>
            <a:pPr marL="285750" indent="-285750">
              <a:buFont typeface="Arial" panose="020B0604020202020204" pitchFamily="34" charset="0"/>
              <a:buChar char="•"/>
            </a:pPr>
            <a:endParaRPr lang="en-US" sz="2000" dirty="0" smtClean="0"/>
          </a:p>
          <a:p>
            <a:endParaRPr lang="en-US" sz="2000" dirty="0" smtClean="0"/>
          </a:p>
          <a:p>
            <a:pPr marL="285750" indent="-285750">
              <a:buFont typeface="Arial" panose="020B0604020202020204" pitchFamily="34" charset="0"/>
              <a:buChar char="•"/>
            </a:pPr>
            <a:r>
              <a:rPr lang="en-US" sz="2000" dirty="0" err="1" smtClean="0"/>
              <a:t>Yiqing</a:t>
            </a:r>
            <a:r>
              <a:rPr lang="en-US" sz="2000" dirty="0" smtClean="0"/>
              <a:t> Zhang</a:t>
            </a:r>
          </a:p>
          <a:p>
            <a:pPr marL="285750" indent="-285750">
              <a:buFont typeface="Arial" panose="020B0604020202020204" pitchFamily="34" charset="0"/>
              <a:buChar char="•"/>
            </a:pPr>
            <a:r>
              <a:rPr lang="en-US" sz="2000" dirty="0" err="1" smtClean="0"/>
              <a:t>Tianrui</a:t>
            </a:r>
            <a:r>
              <a:rPr lang="en-US" sz="2000" dirty="0" smtClean="0"/>
              <a:t> Wang</a:t>
            </a:r>
          </a:p>
          <a:p>
            <a:pPr marL="285750" indent="-285750">
              <a:buFont typeface="Arial" panose="020B0604020202020204" pitchFamily="34" charset="0"/>
              <a:buChar char="•"/>
            </a:pPr>
            <a:r>
              <a:rPr lang="en-US" sz="2000" dirty="0" err="1" smtClean="0"/>
              <a:t>Chenjie</a:t>
            </a:r>
            <a:r>
              <a:rPr lang="en-US" sz="2000" dirty="0" smtClean="0"/>
              <a:t> Wang</a:t>
            </a:r>
          </a:p>
          <a:p>
            <a:pPr marL="285750" indent="-285750">
              <a:buFont typeface="Arial" panose="020B0604020202020204" pitchFamily="34" charset="0"/>
              <a:buChar char="•"/>
            </a:pPr>
            <a:r>
              <a:rPr lang="en-US" sz="2000" dirty="0" err="1" smtClean="0"/>
              <a:t>Lanru</a:t>
            </a:r>
            <a:r>
              <a:rPr lang="en-US" sz="2000" dirty="0" smtClean="0"/>
              <a:t> Fu</a:t>
            </a:r>
          </a:p>
          <a:p>
            <a:pPr marL="285750" indent="-285750">
              <a:buFont typeface="Arial" panose="020B0604020202020204" pitchFamily="34" charset="0"/>
              <a:buChar char="•"/>
            </a:pPr>
            <a:r>
              <a:rPr lang="en-US" sz="2000" dirty="0" err="1" smtClean="0"/>
              <a:t>Susu</a:t>
            </a:r>
            <a:r>
              <a:rPr lang="en-US" sz="2000" dirty="0" smtClean="0"/>
              <a:t> </a:t>
            </a:r>
            <a:r>
              <a:rPr lang="en-US" sz="2000" dirty="0" err="1" smtClean="0"/>
              <a:t>Rong</a:t>
            </a:r>
            <a:endParaRPr lang="en-US" sz="2000" dirty="0" smtClean="0"/>
          </a:p>
          <a:p>
            <a:pPr marL="285750" indent="-285750">
              <a:buFont typeface="Arial" panose="020B0604020202020204" pitchFamily="34" charset="0"/>
              <a:buChar char="•"/>
            </a:pPr>
            <a:r>
              <a:rPr lang="en-US" sz="2000" dirty="0" err="1" smtClean="0"/>
              <a:t>Fukun</a:t>
            </a:r>
            <a:r>
              <a:rPr lang="en-US" sz="2000" dirty="0" smtClean="0"/>
              <a:t> Yun</a:t>
            </a:r>
          </a:p>
          <a:p>
            <a:pPr marL="285750" indent="-285750">
              <a:buFont typeface="Arial" panose="020B0604020202020204" pitchFamily="34" charset="0"/>
              <a:buChar char="•"/>
            </a:pPr>
            <a:r>
              <a:rPr lang="en-US" sz="2000" dirty="0" err="1" smtClean="0"/>
              <a:t>Tianyi</a:t>
            </a:r>
            <a:r>
              <a:rPr lang="en-US" sz="2000" dirty="0" smtClean="0"/>
              <a:t> Xie</a:t>
            </a:r>
          </a:p>
          <a:p>
            <a:pPr marL="285750" indent="-285750">
              <a:buFont typeface="Arial" panose="020B0604020202020204" pitchFamily="34" charset="0"/>
              <a:buChar char="•"/>
            </a:pPr>
            <a:r>
              <a:rPr lang="en-US" sz="2000" dirty="0" err="1" smtClean="0"/>
              <a:t>Fengyi</a:t>
            </a:r>
            <a:r>
              <a:rPr lang="en-US" sz="2000" dirty="0" smtClean="0"/>
              <a:t> Gu</a:t>
            </a:r>
          </a:p>
          <a:p>
            <a:pPr marL="285750" indent="-285750">
              <a:buFont typeface="Arial" panose="020B0604020202020204" pitchFamily="34" charset="0"/>
              <a:buChar char="•"/>
            </a:pPr>
            <a:r>
              <a:rPr lang="en-US" sz="2000" dirty="0" err="1" smtClean="0"/>
              <a:t>Qingqing</a:t>
            </a:r>
            <a:r>
              <a:rPr lang="en-US" sz="2000" dirty="0" smtClean="0"/>
              <a:t> Yu</a:t>
            </a:r>
          </a:p>
          <a:p>
            <a:pPr marL="285750" indent="-285750">
              <a:buFont typeface="Arial" panose="020B0604020202020204" pitchFamily="34" charset="0"/>
              <a:buChar char="•"/>
            </a:pPr>
            <a:r>
              <a:rPr lang="en-US" sz="2000" dirty="0" err="1" smtClean="0"/>
              <a:t>Zicong</a:t>
            </a:r>
            <a:r>
              <a:rPr lang="en-US" sz="2000" dirty="0" smtClean="0"/>
              <a:t> Ni</a:t>
            </a:r>
          </a:p>
          <a:p>
            <a:pPr marL="285750" indent="-285750">
              <a:buFont typeface="Arial" panose="020B0604020202020204" pitchFamily="34" charset="0"/>
              <a:buChar char="•"/>
            </a:pPr>
            <a:r>
              <a:rPr lang="en-US" sz="2000" dirty="0" err="1" smtClean="0"/>
              <a:t>Yutong</a:t>
            </a:r>
            <a:r>
              <a:rPr lang="en-US" sz="2000" dirty="0" smtClean="0"/>
              <a:t> Lan</a:t>
            </a:r>
          </a:p>
          <a:p>
            <a:pPr marL="285750" indent="-285750">
              <a:buFont typeface="Arial" panose="020B0604020202020204" pitchFamily="34" charset="0"/>
              <a:buChar char="•"/>
            </a:pPr>
            <a:r>
              <a:rPr lang="en-US" sz="2000" dirty="0" err="1" smtClean="0"/>
              <a:t>Xiangbo</a:t>
            </a:r>
            <a:r>
              <a:rPr lang="en-US" sz="2000" dirty="0" smtClean="0"/>
              <a:t> Gao</a:t>
            </a:r>
          </a:p>
          <a:p>
            <a:pPr marL="285750" indent="-285750">
              <a:buFont typeface="Arial" panose="020B0604020202020204" pitchFamily="34" charset="0"/>
              <a:buChar char="•"/>
            </a:pPr>
            <a:r>
              <a:rPr lang="en-US" sz="2000" dirty="0" err="1" smtClean="0"/>
              <a:t>Yuqi</a:t>
            </a:r>
            <a:r>
              <a:rPr lang="en-US" sz="2000" dirty="0" smtClean="0"/>
              <a:t> Fang</a:t>
            </a:r>
          </a:p>
          <a:p>
            <a:pPr marL="285750" indent="-285750">
              <a:buFont typeface="Arial" panose="020B0604020202020204" pitchFamily="34" charset="0"/>
              <a:buChar char="•"/>
            </a:pPr>
            <a:endParaRPr lang="en-US" sz="2400" dirty="0" smtClean="0"/>
          </a:p>
        </p:txBody>
      </p:sp>
      <p:sp>
        <p:nvSpPr>
          <p:cNvPr id="4" name="TextBox 3"/>
          <p:cNvSpPr txBox="1"/>
          <p:nvPr/>
        </p:nvSpPr>
        <p:spPr>
          <a:xfrm>
            <a:off x="1747225" y="685800"/>
            <a:ext cx="6477000" cy="769441"/>
          </a:xfrm>
          <a:prstGeom prst="rect">
            <a:avLst/>
          </a:prstGeom>
          <a:noFill/>
        </p:spPr>
        <p:txBody>
          <a:bodyPr wrap="square" rtlCol="0">
            <a:spAutoFit/>
          </a:bodyPr>
          <a:lstStyle/>
          <a:p>
            <a:r>
              <a:rPr lang="en-US" sz="2200" b="1" dirty="0" smtClean="0">
                <a:solidFill>
                  <a:srgbClr val="C00000"/>
                </a:solidFill>
              </a:rPr>
              <a:t>If your name is below – see me before you leave today!</a:t>
            </a:r>
            <a:endParaRPr lang="en-US" sz="2200" b="1" dirty="0">
              <a:solidFill>
                <a:srgbClr val="C00000"/>
              </a:solidFill>
            </a:endParaRPr>
          </a:p>
        </p:txBody>
      </p:sp>
    </p:spTree>
    <p:extLst>
      <p:ext uri="{BB962C8B-B14F-4D97-AF65-F5344CB8AC3E}">
        <p14:creationId xmlns:p14="http://schemas.microsoft.com/office/powerpoint/2010/main" val="3880482393"/>
      </p:ext>
    </p:extLst>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E4A4D6-98CB-480D-B3FA-5C5F22F8D5BE}" type="slidenum">
              <a:rPr lang="en-US" smtClean="0"/>
              <a:pPr>
                <a:defRPr/>
              </a:pPr>
              <a:t>36</a:t>
            </a:fld>
            <a:endParaRPr lang="en-US"/>
          </a:p>
        </p:txBody>
      </p:sp>
      <p:sp>
        <p:nvSpPr>
          <p:cNvPr id="3" name="TextBox 2"/>
          <p:cNvSpPr txBox="1"/>
          <p:nvPr/>
        </p:nvSpPr>
        <p:spPr>
          <a:xfrm>
            <a:off x="1142999" y="1752600"/>
            <a:ext cx="7081225" cy="1200329"/>
          </a:xfrm>
          <a:prstGeom prst="rect">
            <a:avLst/>
          </a:prstGeom>
          <a:noFill/>
        </p:spPr>
        <p:txBody>
          <a:bodyPr wrap="square" rtlCol="0">
            <a:spAutoFit/>
          </a:bodyPr>
          <a:lstStyle/>
          <a:p>
            <a:r>
              <a:rPr lang="en-US" b="1" dirty="0" smtClean="0">
                <a:solidFill>
                  <a:srgbClr val="FF0000"/>
                </a:solidFill>
              </a:rPr>
              <a:t>If your name was not listed, and you have questions, you will need to visit our office starting tomorrow at 9am-12pm &amp; 1-4pm for any questions. We are located in 134 Rowland Hall and will be available to assist you at this time.</a:t>
            </a:r>
            <a:endParaRPr lang="en-US" b="1" dirty="0">
              <a:solidFill>
                <a:srgbClr val="FF0000"/>
              </a:solidFill>
            </a:endParaRPr>
          </a:p>
        </p:txBody>
      </p:sp>
    </p:spTree>
    <p:extLst>
      <p:ext uri="{BB962C8B-B14F-4D97-AF65-F5344CB8AC3E}">
        <p14:creationId xmlns:p14="http://schemas.microsoft.com/office/powerpoint/2010/main" val="3639383135"/>
      </p:ext>
    </p:extLst>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E4A4D6-98CB-480D-B3FA-5C5F22F8D5BE}" type="slidenum">
              <a:rPr lang="en-US" smtClean="0"/>
              <a:pPr>
                <a:defRPr/>
              </a:pPr>
              <a:t>4</a:t>
            </a:fld>
            <a:endParaRPr lang="en-US"/>
          </a:p>
        </p:txBody>
      </p:sp>
      <p:sp>
        <p:nvSpPr>
          <p:cNvPr id="3" name="Rectangle 2"/>
          <p:cNvSpPr/>
          <p:nvPr/>
        </p:nvSpPr>
        <p:spPr>
          <a:xfrm>
            <a:off x="1143000" y="914400"/>
            <a:ext cx="7010400" cy="1077218"/>
          </a:xfrm>
          <a:prstGeom prst="rect">
            <a:avLst/>
          </a:prstGeom>
        </p:spPr>
        <p:txBody>
          <a:bodyPr wrap="square">
            <a:spAutoFit/>
          </a:bodyPr>
          <a:lstStyle/>
          <a:p>
            <a:pPr algn="ctr"/>
            <a:r>
              <a:rPr lang="en-US" sz="3200" dirty="0">
                <a:latin typeface="Rockwell" panose="02060603020205020403" pitchFamily="18" charset="0"/>
              </a:rPr>
              <a:t>Where do you go to get help? Physical Sciences Student Affairs!!</a:t>
            </a:r>
          </a:p>
        </p:txBody>
      </p:sp>
      <p:sp>
        <p:nvSpPr>
          <p:cNvPr id="6" name="32-Point Star 5"/>
          <p:cNvSpPr/>
          <p:nvPr/>
        </p:nvSpPr>
        <p:spPr>
          <a:xfrm>
            <a:off x="1676400" y="2076254"/>
            <a:ext cx="5715000" cy="3733800"/>
          </a:xfrm>
          <a:prstGeom prst="star32">
            <a:avLst/>
          </a:prstGeom>
          <a:solidFill>
            <a:srgbClr val="CCFFFF"/>
          </a:soli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667000" y="3180427"/>
            <a:ext cx="3733800" cy="1477328"/>
          </a:xfrm>
          <a:prstGeom prst="rect">
            <a:avLst/>
          </a:prstGeom>
          <a:ln>
            <a:noFill/>
          </a:ln>
        </p:spPr>
        <p:txBody>
          <a:bodyPr wrap="square">
            <a:spAutoFit/>
          </a:bodyPr>
          <a:lstStyle/>
          <a:p>
            <a:pPr algn="ctr"/>
            <a:r>
              <a:rPr lang="en-US" dirty="0"/>
              <a:t>Mon. – Fri. 9am – 4pm</a:t>
            </a:r>
          </a:p>
          <a:p>
            <a:pPr algn="ctr"/>
            <a:r>
              <a:rPr lang="en-US" dirty="0"/>
              <a:t>Phone: (949) 824-6507 </a:t>
            </a:r>
          </a:p>
          <a:p>
            <a:pPr algn="ctr"/>
            <a:r>
              <a:rPr lang="en-US" dirty="0"/>
              <a:t>Drop in: Rowland Hall, room 134</a:t>
            </a:r>
          </a:p>
          <a:p>
            <a:pPr algn="ctr"/>
            <a:r>
              <a:rPr lang="en-US" dirty="0"/>
              <a:t>Email: pssazot@uci.edu</a:t>
            </a:r>
          </a:p>
          <a:p>
            <a:pPr algn="ctr"/>
            <a:r>
              <a:rPr lang="en-US" dirty="0"/>
              <a:t>Website: ps.uci.edu/</a:t>
            </a:r>
            <a:r>
              <a:rPr lang="en-US" dirty="0" err="1"/>
              <a:t>stuaff</a:t>
            </a:r>
            <a:endParaRPr lang="en-US" dirty="0"/>
          </a:p>
        </p:txBody>
      </p:sp>
    </p:spTree>
    <p:extLst>
      <p:ext uri="{BB962C8B-B14F-4D97-AF65-F5344CB8AC3E}">
        <p14:creationId xmlns:p14="http://schemas.microsoft.com/office/powerpoint/2010/main" val="98576975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1056" t="22476" r="23212" b="20099"/>
          <a:stretch/>
        </p:blipFill>
        <p:spPr>
          <a:xfrm rot="5400000">
            <a:off x="5748712" y="1319150"/>
            <a:ext cx="2218575" cy="1524000"/>
          </a:xfrm>
          <a:prstGeom prst="rect">
            <a:avLst/>
          </a:prstGeom>
        </p:spPr>
      </p:pic>
      <p:pic>
        <p:nvPicPr>
          <p:cNvPr id="2054" name="Picture 6" descr="http://ps.uci.edu/stuaff/sites/ps.uci.edu.stuaff/files/images/Lemaster-Dwy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9839" y="978480"/>
            <a:ext cx="1526161" cy="2205343"/>
          </a:xfrm>
          <a:prstGeom prst="rect">
            <a:avLst/>
          </a:prstGeom>
          <a:noFill/>
          <a:extLst>
            <a:ext uri="{909E8E84-426E-40DD-AFC4-6F175D3DCCD1}">
              <a14:hiddenFill xmlns:a14="http://schemas.microsoft.com/office/drawing/2010/main">
                <a:solidFill>
                  <a:srgbClr val="FFFFFF"/>
                </a:solidFill>
              </a14:hiddenFill>
            </a:ext>
          </a:extLst>
        </p:spPr>
      </p:pic>
      <p:sp>
        <p:nvSpPr>
          <p:cNvPr id="55298" name="Rectangle 5"/>
          <p:cNvSpPr>
            <a:spLocks noChangeArrowheads="1"/>
          </p:cNvSpPr>
          <p:nvPr/>
        </p:nvSpPr>
        <p:spPr bwMode="auto">
          <a:xfrm>
            <a:off x="3200400" y="4191000"/>
            <a:ext cx="5181600" cy="1719157"/>
          </a:xfrm>
          <a:prstGeom prst="rect">
            <a:avLst/>
          </a:prstGeom>
          <a:noFill/>
          <a:ln w="9525">
            <a:noFill/>
            <a:miter lim="800000"/>
            <a:headEnd/>
            <a:tailEnd/>
          </a:ln>
        </p:spPr>
        <p:txBody>
          <a:bodyPr/>
          <a:lstStyle/>
          <a:p>
            <a:pPr>
              <a:lnSpc>
                <a:spcPct val="90000"/>
              </a:lnSpc>
              <a:spcBef>
                <a:spcPct val="20000"/>
              </a:spcBef>
              <a:defRPr/>
            </a:pPr>
            <a:r>
              <a:rPr lang="en-US" sz="2000" b="1" u="sng" dirty="0">
                <a:solidFill>
                  <a:prstClr val="black"/>
                </a:solidFill>
                <a:ea typeface="Tahoma" pitchFamily="34" charset="0"/>
                <a:cs typeface="Tahoma" pitchFamily="34" charset="0"/>
              </a:rPr>
              <a:t>Peer Academic Advisors</a:t>
            </a:r>
          </a:p>
          <a:p>
            <a:pPr>
              <a:lnSpc>
                <a:spcPct val="90000"/>
              </a:lnSpc>
              <a:spcBef>
                <a:spcPct val="20000"/>
              </a:spcBef>
              <a:defRPr/>
            </a:pPr>
            <a:r>
              <a:rPr lang="en-US" sz="1600" dirty="0" smtClean="0">
                <a:solidFill>
                  <a:prstClr val="black"/>
                </a:solidFill>
              </a:rPr>
              <a:t>Alyssa Powers</a:t>
            </a:r>
            <a:r>
              <a:rPr lang="en-US" sz="1600" dirty="0" smtClean="0">
                <a:solidFill>
                  <a:prstClr val="black"/>
                </a:solidFill>
                <a:ea typeface="Tahoma" pitchFamily="34" charset="0"/>
                <a:cs typeface="Tahoma" pitchFamily="34" charset="0"/>
              </a:rPr>
              <a:t>, </a:t>
            </a:r>
            <a:r>
              <a:rPr lang="en-US" sz="1600" i="1" dirty="0" smtClean="0">
                <a:solidFill>
                  <a:prstClr val="black"/>
                </a:solidFill>
                <a:ea typeface="Tahoma" pitchFamily="34" charset="0"/>
                <a:cs typeface="Tahoma" pitchFamily="34" charset="0"/>
              </a:rPr>
              <a:t>B.S. Physics</a:t>
            </a:r>
          </a:p>
          <a:p>
            <a:pPr>
              <a:lnSpc>
                <a:spcPct val="90000"/>
              </a:lnSpc>
              <a:spcBef>
                <a:spcPct val="20000"/>
              </a:spcBef>
              <a:defRPr/>
            </a:pPr>
            <a:r>
              <a:rPr lang="en-US" sz="1600" dirty="0" smtClean="0">
                <a:solidFill>
                  <a:prstClr val="black"/>
                </a:solidFill>
              </a:rPr>
              <a:t>Claire Urata</a:t>
            </a:r>
            <a:r>
              <a:rPr lang="en-US" sz="1600" dirty="0" smtClean="0">
                <a:solidFill>
                  <a:prstClr val="black"/>
                </a:solidFill>
                <a:ea typeface="Tahoma" pitchFamily="34" charset="0"/>
                <a:cs typeface="Tahoma" pitchFamily="34" charset="0"/>
              </a:rPr>
              <a:t>, </a:t>
            </a:r>
            <a:r>
              <a:rPr lang="en-US" sz="1600" i="1" dirty="0" smtClean="0">
                <a:solidFill>
                  <a:prstClr val="black"/>
                </a:solidFill>
                <a:ea typeface="Tahoma" pitchFamily="34" charset="0"/>
                <a:cs typeface="Tahoma" pitchFamily="34" charset="0"/>
              </a:rPr>
              <a:t>B.S. Mathematics</a:t>
            </a:r>
            <a:endParaRPr lang="en-US" sz="1600" i="1" dirty="0">
              <a:solidFill>
                <a:prstClr val="black"/>
              </a:solidFill>
              <a:ea typeface="Tahoma" pitchFamily="34" charset="0"/>
              <a:cs typeface="Tahoma" pitchFamily="34" charset="0"/>
            </a:endParaRPr>
          </a:p>
          <a:p>
            <a:pPr>
              <a:lnSpc>
                <a:spcPct val="90000"/>
              </a:lnSpc>
              <a:spcBef>
                <a:spcPct val="20000"/>
              </a:spcBef>
              <a:defRPr/>
            </a:pPr>
            <a:r>
              <a:rPr lang="en-US" sz="1600" dirty="0" smtClean="0">
                <a:solidFill>
                  <a:prstClr val="black"/>
                </a:solidFill>
                <a:ea typeface="Tahoma" pitchFamily="34" charset="0"/>
                <a:cs typeface="Tahoma" pitchFamily="34" charset="0"/>
              </a:rPr>
              <a:t>Alessandra Flaherty, </a:t>
            </a:r>
            <a:r>
              <a:rPr lang="en-US" sz="1600" i="1" dirty="0" smtClean="0">
                <a:solidFill>
                  <a:prstClr val="black"/>
                </a:solidFill>
                <a:ea typeface="Tahoma" pitchFamily="34" charset="0"/>
                <a:cs typeface="Tahoma" pitchFamily="34" charset="0"/>
              </a:rPr>
              <a:t>B.A. French &amp; B.S. Chemistry</a:t>
            </a:r>
          </a:p>
          <a:p>
            <a:pPr>
              <a:lnSpc>
                <a:spcPct val="90000"/>
              </a:lnSpc>
              <a:spcBef>
                <a:spcPct val="20000"/>
              </a:spcBef>
              <a:defRPr/>
            </a:pPr>
            <a:r>
              <a:rPr lang="en-US" sz="1600" dirty="0" smtClean="0">
                <a:solidFill>
                  <a:prstClr val="black"/>
                </a:solidFill>
                <a:ea typeface="Tahoma" panose="020B0604030504040204" pitchFamily="34" charset="0"/>
                <a:cs typeface="Tahoma" panose="020B0604030504040204" pitchFamily="34" charset="0"/>
              </a:rPr>
              <a:t>Emma </a:t>
            </a:r>
            <a:r>
              <a:rPr lang="en-US" sz="1600" dirty="0" err="1" smtClean="0">
                <a:solidFill>
                  <a:prstClr val="black"/>
                </a:solidFill>
                <a:ea typeface="Tahoma" panose="020B0604030504040204" pitchFamily="34" charset="0"/>
                <a:cs typeface="Tahoma" panose="020B0604030504040204" pitchFamily="34" charset="0"/>
              </a:rPr>
              <a:t>Wilfong</a:t>
            </a:r>
            <a:r>
              <a:rPr lang="en-US" sz="1600" dirty="0" smtClean="0">
                <a:solidFill>
                  <a:prstClr val="black"/>
                </a:solidFill>
                <a:ea typeface="Tahoma" panose="020B0604030504040204" pitchFamily="34" charset="0"/>
                <a:cs typeface="Tahoma" panose="020B0604030504040204" pitchFamily="34" charset="0"/>
              </a:rPr>
              <a:t>, </a:t>
            </a:r>
            <a:r>
              <a:rPr lang="en-US" sz="1600" i="1" dirty="0" smtClean="0">
                <a:solidFill>
                  <a:prstClr val="black"/>
                </a:solidFill>
                <a:ea typeface="Tahoma" panose="020B0604030504040204" pitchFamily="34" charset="0"/>
                <a:cs typeface="Tahoma" panose="020B0604030504040204" pitchFamily="34" charset="0"/>
              </a:rPr>
              <a:t>B.S. Chemistry &amp; Public Health Sciences</a:t>
            </a:r>
            <a:r>
              <a:rPr lang="en-US" sz="2000" b="1" u="sng" dirty="0">
                <a:solidFill>
                  <a:prstClr val="black"/>
                </a:solidFill>
                <a:latin typeface="Franklin Gothic Book"/>
              </a:rPr>
              <a:t/>
            </a:r>
            <a:br>
              <a:rPr lang="en-US" sz="2000" b="1" u="sng" dirty="0">
                <a:solidFill>
                  <a:prstClr val="black"/>
                </a:solidFill>
                <a:latin typeface="Franklin Gothic Book"/>
              </a:rPr>
            </a:br>
            <a:r>
              <a:rPr lang="en-US" sz="1600" dirty="0" smtClean="0">
                <a:solidFill>
                  <a:prstClr val="black"/>
                </a:solidFill>
                <a:ea typeface="Tahoma" panose="020B0604030504040204" pitchFamily="34" charset="0"/>
                <a:cs typeface="Tahoma" panose="020B0604030504040204" pitchFamily="34" charset="0"/>
              </a:rPr>
              <a:t>Shelly Meirovitch, </a:t>
            </a:r>
            <a:r>
              <a:rPr lang="en-US" sz="1600" i="1" dirty="0" smtClean="0">
                <a:solidFill>
                  <a:prstClr val="black"/>
                </a:solidFill>
                <a:ea typeface="Tahoma" panose="020B0604030504040204" pitchFamily="34" charset="0"/>
                <a:cs typeface="Tahoma" panose="020B0604030504040204" pitchFamily="34" charset="0"/>
              </a:rPr>
              <a:t>B.S. Mathematics</a:t>
            </a:r>
            <a:r>
              <a:rPr lang="en-US" sz="2000" dirty="0">
                <a:solidFill>
                  <a:srgbClr val="5F595D"/>
                </a:solidFill>
                <a:latin typeface="Lucida Sans Unicode" pitchFamily="34" charset="0"/>
              </a:rPr>
              <a:t/>
            </a:r>
            <a:br>
              <a:rPr lang="en-US" sz="2000" dirty="0">
                <a:solidFill>
                  <a:srgbClr val="5F595D"/>
                </a:solidFill>
                <a:latin typeface="Lucida Sans Unicode" pitchFamily="34" charset="0"/>
              </a:rPr>
            </a:br>
            <a:r>
              <a:rPr lang="en-US" sz="2000" dirty="0">
                <a:solidFill>
                  <a:srgbClr val="5F595D"/>
                </a:solidFill>
                <a:latin typeface="Lucida Sans Unicode" pitchFamily="34" charset="0"/>
              </a:rPr>
              <a:t>  </a:t>
            </a:r>
            <a:br>
              <a:rPr lang="en-US" sz="2000" dirty="0">
                <a:solidFill>
                  <a:srgbClr val="5F595D"/>
                </a:solidFill>
                <a:latin typeface="Lucida Sans Unicode" pitchFamily="34" charset="0"/>
              </a:rPr>
            </a:br>
            <a:endParaRPr lang="en-US" sz="2400" b="1" dirty="0">
              <a:solidFill>
                <a:srgbClr val="5F595D"/>
              </a:solidFill>
              <a:latin typeface="Lucida Sans Unicode" pitchFamily="34" charset="0"/>
            </a:endParaRPr>
          </a:p>
          <a:p>
            <a:pPr>
              <a:lnSpc>
                <a:spcPct val="90000"/>
              </a:lnSpc>
              <a:spcBef>
                <a:spcPct val="20000"/>
              </a:spcBef>
              <a:defRPr/>
            </a:pPr>
            <a:endParaRPr lang="en-US" sz="2000" b="1" u="sng" dirty="0">
              <a:solidFill>
                <a:srgbClr val="5F595D"/>
              </a:solidFill>
              <a:latin typeface="Lucida Sans Unicode" pitchFamily="34" charset="0"/>
            </a:endParaRPr>
          </a:p>
        </p:txBody>
      </p:sp>
      <p:pic>
        <p:nvPicPr>
          <p:cNvPr id="2052" name="Picture 4" descr="http://ps.uci.edu/stuaff/sites/ps.uci.edu.stuaff/files/images/Mike%20Tawne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4098" y="978480"/>
            <a:ext cx="1475741" cy="22053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ps.uci.edu/stuaff/sites/ps.uci.edu.stuaff/files/images/Don%20201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8126" y="978479"/>
            <a:ext cx="1475972" cy="220534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8EE4A4D6-98CB-480D-B3FA-5C5F22F8D5BE}" type="slidenum">
              <a:rPr lang="en-US" smtClean="0">
                <a:solidFill>
                  <a:srgbClr val="464653"/>
                </a:solidFill>
              </a:rPr>
              <a:pPr>
                <a:defRPr/>
              </a:pPr>
              <a:t>5</a:t>
            </a:fld>
            <a:endParaRPr lang="en-US">
              <a:solidFill>
                <a:srgbClr val="464653"/>
              </a:solidFill>
            </a:endParaRPr>
          </a:p>
        </p:txBody>
      </p:sp>
      <p:sp>
        <p:nvSpPr>
          <p:cNvPr id="11" name="TextBox 10"/>
          <p:cNvSpPr txBox="1"/>
          <p:nvPr/>
        </p:nvSpPr>
        <p:spPr>
          <a:xfrm>
            <a:off x="1500268" y="3238381"/>
            <a:ext cx="6248400" cy="80021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0000"/>
              </a:lnSpc>
              <a:spcBef>
                <a:spcPct val="20000"/>
              </a:spcBef>
              <a:defRPr/>
            </a:pPr>
            <a:r>
              <a:rPr lang="en-US" sz="2000" b="1" u="sng" dirty="0">
                <a:solidFill>
                  <a:prstClr val="black"/>
                </a:solidFill>
                <a:ea typeface="Tahoma" pitchFamily="34" charset="0"/>
                <a:cs typeface="Tahoma" pitchFamily="34" charset="0"/>
              </a:rPr>
              <a:t>Academic Counselors</a:t>
            </a:r>
          </a:p>
          <a:p>
            <a:pPr>
              <a:lnSpc>
                <a:spcPct val="90000"/>
              </a:lnSpc>
              <a:spcBef>
                <a:spcPct val="20000"/>
              </a:spcBef>
              <a:defRPr/>
            </a:pPr>
            <a:r>
              <a:rPr lang="en-US" sz="1400" dirty="0" smtClean="0">
                <a:solidFill>
                  <a:prstClr val="black"/>
                </a:solidFill>
                <a:latin typeface="Lucida Sans Unicode" pitchFamily="34" charset="0"/>
                <a:cs typeface="Lucida Sans Unicode" pitchFamily="34" charset="0"/>
              </a:rPr>
              <a:t>Don Williams, Mike Tawney, Jillian LeMaster-Dwyer, Stefanie Masuda, Cindy Fern</a:t>
            </a:r>
            <a:endParaRPr lang="en-US" sz="1400" dirty="0">
              <a:solidFill>
                <a:prstClr val="black"/>
              </a:solidFill>
              <a:latin typeface="Lucida Sans Unicode" pitchFamily="34" charset="0"/>
              <a:cs typeface="Lucida Sans Unicode" pitchFamily="34" charset="0"/>
            </a:endParaRPr>
          </a:p>
        </p:txBody>
      </p:sp>
      <p:sp>
        <p:nvSpPr>
          <p:cNvPr id="9" name="TextBox 8"/>
          <p:cNvSpPr txBox="1"/>
          <p:nvPr/>
        </p:nvSpPr>
        <p:spPr>
          <a:xfrm>
            <a:off x="993936" y="3110238"/>
            <a:ext cx="1063464" cy="369332"/>
          </a:xfrm>
          <a:prstGeom prst="rect">
            <a:avLst/>
          </a:prstGeom>
          <a:noFill/>
        </p:spPr>
        <p:txBody>
          <a:bodyPr wrap="square" rtlCol="0">
            <a:spAutoFit/>
          </a:bodyPr>
          <a:lstStyle/>
          <a:p>
            <a:endParaRPr lang="en-US" dirty="0"/>
          </a:p>
        </p:txBody>
      </p:sp>
      <p:sp>
        <p:nvSpPr>
          <p:cNvPr id="10" name="TextBox 9"/>
          <p:cNvSpPr txBox="1"/>
          <p:nvPr/>
        </p:nvSpPr>
        <p:spPr>
          <a:xfrm>
            <a:off x="801918" y="4195009"/>
            <a:ext cx="2931882" cy="1520416"/>
          </a:xfrm>
          <a:prstGeom prst="rect">
            <a:avLst/>
          </a:prstGeom>
          <a:noFill/>
        </p:spPr>
        <p:txBody>
          <a:bodyPr wrap="square" rtlCol="0">
            <a:spAutoFit/>
          </a:bodyPr>
          <a:lstStyle/>
          <a:p>
            <a:pPr>
              <a:lnSpc>
                <a:spcPct val="80000"/>
              </a:lnSpc>
              <a:spcBef>
                <a:spcPct val="20000"/>
              </a:spcBef>
            </a:pPr>
            <a:r>
              <a:rPr lang="en-US" sz="2000" b="1" u="sng" dirty="0" smtClean="0">
                <a:solidFill>
                  <a:prstClr val="black"/>
                </a:solidFill>
              </a:rPr>
              <a:t>Associate Deans</a:t>
            </a:r>
            <a:endParaRPr lang="en-US" sz="1600" b="1" dirty="0" smtClean="0">
              <a:solidFill>
                <a:prstClr val="black"/>
              </a:solidFill>
            </a:endParaRPr>
          </a:p>
          <a:p>
            <a:pPr>
              <a:lnSpc>
                <a:spcPct val="80000"/>
              </a:lnSpc>
              <a:spcBef>
                <a:spcPct val="20000"/>
              </a:spcBef>
            </a:pPr>
            <a:r>
              <a:rPr lang="en-US" sz="1600" dirty="0" smtClean="0">
                <a:solidFill>
                  <a:prstClr val="black"/>
                </a:solidFill>
              </a:rPr>
              <a:t>David </a:t>
            </a:r>
            <a:r>
              <a:rPr lang="en-US" sz="1600" dirty="0">
                <a:solidFill>
                  <a:prstClr val="black"/>
                </a:solidFill>
              </a:rPr>
              <a:t>Van </a:t>
            </a:r>
            <a:r>
              <a:rPr lang="en-US" sz="1600" dirty="0" err="1">
                <a:solidFill>
                  <a:prstClr val="black"/>
                </a:solidFill>
              </a:rPr>
              <a:t>Vranken</a:t>
            </a:r>
            <a:endParaRPr lang="en-US" sz="1600" dirty="0">
              <a:solidFill>
                <a:prstClr val="black"/>
              </a:solidFill>
            </a:endParaRPr>
          </a:p>
          <a:p>
            <a:pPr>
              <a:lnSpc>
                <a:spcPct val="80000"/>
              </a:lnSpc>
              <a:spcBef>
                <a:spcPct val="20000"/>
              </a:spcBef>
            </a:pPr>
            <a:r>
              <a:rPr lang="en-US" sz="1600" i="1" dirty="0">
                <a:solidFill>
                  <a:prstClr val="black"/>
                </a:solidFill>
                <a:cs typeface="Tahoma" pitchFamily="34" charset="0"/>
              </a:rPr>
              <a:t>Professor of </a:t>
            </a:r>
            <a:r>
              <a:rPr lang="en-US" sz="1600" i="1" dirty="0" smtClean="0">
                <a:solidFill>
                  <a:prstClr val="black"/>
                </a:solidFill>
                <a:cs typeface="Tahoma" pitchFamily="34" charset="0"/>
              </a:rPr>
              <a:t>Chemistry</a:t>
            </a:r>
          </a:p>
          <a:p>
            <a:pPr>
              <a:lnSpc>
                <a:spcPct val="80000"/>
              </a:lnSpc>
              <a:spcBef>
                <a:spcPct val="20000"/>
              </a:spcBef>
            </a:pPr>
            <a:r>
              <a:rPr lang="en-US" sz="1600" dirty="0">
                <a:solidFill>
                  <a:prstClr val="black"/>
                </a:solidFill>
                <a:cs typeface="Tahoma" pitchFamily="34" charset="0"/>
              </a:rPr>
              <a:t>Roger McWilliams</a:t>
            </a:r>
          </a:p>
          <a:p>
            <a:pPr>
              <a:lnSpc>
                <a:spcPct val="80000"/>
              </a:lnSpc>
              <a:spcBef>
                <a:spcPct val="20000"/>
              </a:spcBef>
            </a:pPr>
            <a:r>
              <a:rPr lang="en-US" sz="1600" i="1" dirty="0">
                <a:solidFill>
                  <a:prstClr val="black"/>
                </a:solidFill>
                <a:cs typeface="Tahoma" pitchFamily="34" charset="0"/>
              </a:rPr>
              <a:t>Professor of Physics </a:t>
            </a:r>
            <a:r>
              <a:rPr lang="en-US" sz="1600" i="1" dirty="0" smtClean="0">
                <a:solidFill>
                  <a:prstClr val="black"/>
                </a:solidFill>
                <a:cs typeface="Tahoma" pitchFamily="34" charset="0"/>
              </a:rPr>
              <a:t>and Astronomy</a:t>
            </a:r>
            <a:endParaRPr lang="en-US" sz="1600" i="1" dirty="0">
              <a:solidFill>
                <a:prstClr val="black"/>
              </a:solidFill>
              <a:cs typeface="Tahoma" pitchFamily="34" charset="0"/>
            </a:endParaRPr>
          </a:p>
        </p:txBody>
      </p:sp>
      <p:sp>
        <p:nvSpPr>
          <p:cNvPr id="3" name="TextBox 2"/>
          <p:cNvSpPr txBox="1"/>
          <p:nvPr/>
        </p:nvSpPr>
        <p:spPr>
          <a:xfrm>
            <a:off x="264476" y="5626342"/>
            <a:ext cx="3469324" cy="646331"/>
          </a:xfrm>
          <a:prstGeom prst="rect">
            <a:avLst/>
          </a:prstGeom>
          <a:noFill/>
        </p:spPr>
        <p:txBody>
          <a:bodyPr wrap="square" rtlCol="0">
            <a:spAutoFit/>
          </a:bodyPr>
          <a:lstStyle/>
          <a:p>
            <a:pPr algn="ctr"/>
            <a:r>
              <a:rPr lang="en-US" sz="2000" b="1" u="sng" dirty="0" smtClean="0"/>
              <a:t>Office Coordinator</a:t>
            </a:r>
          </a:p>
          <a:p>
            <a:pPr algn="ctr"/>
            <a:r>
              <a:rPr lang="en-US" sz="1600" dirty="0" err="1" smtClean="0"/>
              <a:t>Jhealyn</a:t>
            </a:r>
            <a:r>
              <a:rPr lang="en-US" sz="1600" dirty="0" smtClean="0"/>
              <a:t> Rogers</a:t>
            </a:r>
            <a:endParaRPr lang="en-US" sz="1600" dirty="0"/>
          </a:p>
        </p:txBody>
      </p:sp>
    </p:spTree>
    <p:extLst>
      <p:ext uri="{BB962C8B-B14F-4D97-AF65-F5344CB8AC3E}">
        <p14:creationId xmlns:p14="http://schemas.microsoft.com/office/powerpoint/2010/main" val="21005296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5962" y="560387"/>
            <a:ext cx="4059238" cy="908050"/>
          </a:xfrm>
          <a:prstGeom prst="rect">
            <a:avLst/>
          </a:prstGeom>
        </p:spPr>
        <p:txBody>
          <a:bodyPr>
            <a:spAutoFit/>
          </a:bodyPr>
          <a:lstStyle/>
          <a:p>
            <a:pPr algn="r">
              <a:spcBef>
                <a:spcPct val="50000"/>
              </a:spcBef>
              <a:defRPr/>
            </a:pPr>
            <a:r>
              <a:rPr lang="en-US" sz="5300" dirty="0">
                <a:solidFill>
                  <a:srgbClr val="5F595D"/>
                </a:solidFill>
                <a:effectLst>
                  <a:outerShdw blurRad="38100" dist="38100" dir="2700000" algn="tl">
                    <a:srgbClr val="000000"/>
                  </a:outerShdw>
                </a:effectLst>
                <a:latin typeface="Freestyle Script" pitchFamily="66" charset="0"/>
              </a:rPr>
              <a:t>Zot Chat</a:t>
            </a:r>
            <a:endParaRPr lang="en-US" dirty="0">
              <a:solidFill>
                <a:srgbClr val="5F595D"/>
              </a:solidFill>
              <a:effectLst>
                <a:outerShdw blurRad="38100" dist="38100" dir="2700000" algn="tl">
                  <a:srgbClr val="000000"/>
                </a:outerShdw>
              </a:effectLst>
              <a:latin typeface="Freestyle Script" pitchFamily="66" charset="0"/>
            </a:endParaRPr>
          </a:p>
        </p:txBody>
      </p:sp>
      <p:pic>
        <p:nvPicPr>
          <p:cNvPr id="61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4238" y="1600200"/>
            <a:ext cx="6629400"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01738"/>
            <a:ext cx="3200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49" name="Curved Connector 6"/>
          <p:cNvCxnSpPr>
            <a:cxnSpLocks noChangeShapeType="1"/>
          </p:cNvCxnSpPr>
          <p:nvPr/>
        </p:nvCxnSpPr>
        <p:spPr bwMode="auto">
          <a:xfrm rot="10800000">
            <a:off x="2362200" y="3200400"/>
            <a:ext cx="5327650" cy="2057400"/>
          </a:xfrm>
          <a:prstGeom prst="curvedConnector3">
            <a:avLst>
              <a:gd name="adj1" fmla="val 50000"/>
            </a:avLst>
          </a:prstGeom>
          <a:noFill/>
          <a:ln w="17145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6150" name="Straight Arrow Connector 8"/>
          <p:cNvCxnSpPr>
            <a:cxnSpLocks noChangeShapeType="1"/>
          </p:cNvCxnSpPr>
          <p:nvPr/>
        </p:nvCxnSpPr>
        <p:spPr bwMode="auto">
          <a:xfrm>
            <a:off x="7315200" y="1066800"/>
            <a:ext cx="762000" cy="3540125"/>
          </a:xfrm>
          <a:prstGeom prst="straightConnector1">
            <a:avLst/>
          </a:prstGeom>
          <a:noFill/>
          <a:ln w="168275"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6151" name="Rectangle 12"/>
          <p:cNvSpPr>
            <a:spLocks noChangeArrowheads="1"/>
          </p:cNvSpPr>
          <p:nvPr/>
        </p:nvSpPr>
        <p:spPr bwMode="auto">
          <a:xfrm>
            <a:off x="7689850" y="4659313"/>
            <a:ext cx="914400" cy="903287"/>
          </a:xfrm>
          <a:prstGeom prst="rect">
            <a:avLst/>
          </a:prstGeom>
          <a:noFill/>
          <a:ln w="1333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b="1">
                <a:solidFill>
                  <a:schemeClr val="tx1"/>
                </a:solidFill>
                <a:latin typeface="Tahoma" panose="020B0604030504040204" pitchFamily="34" charset="0"/>
              </a:defRPr>
            </a:lvl1pPr>
            <a:lvl2pPr marL="742950" indent="-285750">
              <a:spcBef>
                <a:spcPct val="20000"/>
              </a:spcBef>
              <a:buChar char="–"/>
              <a:defRPr sz="2800" b="1">
                <a:solidFill>
                  <a:schemeClr val="tx1"/>
                </a:solidFill>
                <a:latin typeface="Tahoma" panose="020B0604030504040204" pitchFamily="34" charset="0"/>
              </a:defRPr>
            </a:lvl2pPr>
            <a:lvl3pPr marL="1143000" indent="-228600">
              <a:spcBef>
                <a:spcPct val="20000"/>
              </a:spcBef>
              <a:buChar char="•"/>
              <a:defRPr sz="2400" b="1">
                <a:solidFill>
                  <a:schemeClr val="tx1"/>
                </a:solidFill>
                <a:latin typeface="Tahoma" panose="020B0604030504040204" pitchFamily="34" charset="0"/>
              </a:defRPr>
            </a:lvl3pPr>
            <a:lvl4pPr marL="1600200" indent="-228600">
              <a:spcBef>
                <a:spcPct val="20000"/>
              </a:spcBef>
              <a:buChar char="–"/>
              <a:defRPr sz="2000" b="1">
                <a:solidFill>
                  <a:schemeClr val="tx1"/>
                </a:solidFill>
                <a:latin typeface="Tahoma" panose="020B0604030504040204" pitchFamily="34" charset="0"/>
              </a:defRPr>
            </a:lvl4pPr>
            <a:lvl5pPr marL="2057400" indent="-228600">
              <a:spcBef>
                <a:spcPct val="20000"/>
              </a:spcBef>
              <a:buChar char="»"/>
              <a:defRPr sz="2000" b="1">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defRPr>
            </a:lvl9pPr>
          </a:lstStyle>
          <a:p>
            <a:pPr>
              <a:spcBef>
                <a:spcPct val="0"/>
              </a:spcBef>
              <a:buFontTx/>
              <a:buNone/>
            </a:pPr>
            <a:endParaRPr lang="en-US" altLang="en-US" sz="1800" b="0"/>
          </a:p>
        </p:txBody>
      </p:sp>
    </p:spTree>
    <p:extLst>
      <p:ext uri="{BB962C8B-B14F-4D97-AF65-F5344CB8AC3E}">
        <p14:creationId xmlns:p14="http://schemas.microsoft.com/office/powerpoint/2010/main" val="3080299605"/>
      </p:ext>
    </p:extLst>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E4A4D6-98CB-480D-B3FA-5C5F22F8D5BE}" type="slidenum">
              <a:rPr lang="en-US" smtClean="0">
                <a:solidFill>
                  <a:srgbClr val="464653"/>
                </a:solidFill>
              </a:rPr>
              <a:pPr>
                <a:defRPr/>
              </a:pPr>
              <a:t>7</a:t>
            </a:fld>
            <a:endParaRPr lang="en-US">
              <a:solidFill>
                <a:srgbClr val="464653"/>
              </a:solidFill>
            </a:endParaRPr>
          </a:p>
        </p:txBody>
      </p:sp>
      <p:sp>
        <p:nvSpPr>
          <p:cNvPr id="3" name="TextBox 2"/>
          <p:cNvSpPr txBox="1"/>
          <p:nvPr/>
        </p:nvSpPr>
        <p:spPr>
          <a:xfrm>
            <a:off x="990600" y="2255460"/>
            <a:ext cx="7010400" cy="4154984"/>
          </a:xfrm>
          <a:prstGeom prst="rect">
            <a:avLst/>
          </a:prstGeom>
          <a:noFill/>
        </p:spPr>
        <p:txBody>
          <a:bodyPr wrap="square" rtlCol="0">
            <a:spAutoFit/>
          </a:bodyPr>
          <a:lstStyle/>
          <a:p>
            <a:r>
              <a:rPr lang="en-US" sz="2400" b="1" u="sng" dirty="0" smtClean="0">
                <a:solidFill>
                  <a:prstClr val="black"/>
                </a:solidFill>
                <a:latin typeface="Rockwell Condensed" panose="02060603050405020104" pitchFamily="18" charset="0"/>
                <a:ea typeface="Gungsuh" panose="02030600000101010101" pitchFamily="18" charset="-127"/>
              </a:rPr>
              <a:t>Questions for PAAs or Academic Counselors</a:t>
            </a:r>
            <a:r>
              <a:rPr lang="en-US" dirty="0" smtClean="0">
                <a:solidFill>
                  <a:prstClr val="black"/>
                </a:solidFill>
                <a:latin typeface="Rockwell Condensed" panose="02060603050405020104" pitchFamily="18" charset="0"/>
                <a:ea typeface="Gungsuh" panose="02030600000101010101" pitchFamily="18" charset="-127"/>
              </a:rPr>
              <a:t>:</a:t>
            </a:r>
          </a:p>
          <a:p>
            <a:r>
              <a:rPr lang="en-US" dirty="0" smtClean="0">
                <a:solidFill>
                  <a:prstClr val="black"/>
                </a:solidFill>
                <a:latin typeface="Rockwell Condensed" panose="02060603050405020104" pitchFamily="18" charset="0"/>
                <a:ea typeface="Gungsuh" panose="02030600000101010101" pitchFamily="18" charset="-127"/>
              </a:rPr>
              <a:t>• Which classes do I need to graduate?</a:t>
            </a:r>
          </a:p>
          <a:p>
            <a:r>
              <a:rPr lang="en-US" dirty="0" smtClean="0">
                <a:solidFill>
                  <a:prstClr val="black"/>
                </a:solidFill>
                <a:latin typeface="Rockwell Condensed" panose="02060603050405020104" pitchFamily="18" charset="0"/>
                <a:ea typeface="Gungsuh" panose="02030600000101010101" pitchFamily="18" charset="-127"/>
              </a:rPr>
              <a:t>• Why can I not enroll in this class?</a:t>
            </a:r>
          </a:p>
          <a:p>
            <a:r>
              <a:rPr lang="en-US" dirty="0" smtClean="0">
                <a:solidFill>
                  <a:prstClr val="black"/>
                </a:solidFill>
                <a:latin typeface="Rockwell Condensed" panose="02060603050405020104" pitchFamily="18" charset="0"/>
                <a:ea typeface="Gungsuh" panose="02030600000101010101" pitchFamily="18" charset="-127"/>
              </a:rPr>
              <a:t>• How do I get involved in research?</a:t>
            </a:r>
          </a:p>
          <a:p>
            <a:r>
              <a:rPr lang="en-US" dirty="0" smtClean="0">
                <a:solidFill>
                  <a:prstClr val="black"/>
                </a:solidFill>
                <a:latin typeface="Rockwell Condensed" panose="02060603050405020104" pitchFamily="18" charset="0"/>
                <a:ea typeface="Gungsuh" panose="02030600000101010101" pitchFamily="18" charset="-127"/>
              </a:rPr>
              <a:t>• What do I do if I want to go to pharmacy school?</a:t>
            </a:r>
          </a:p>
          <a:p>
            <a:r>
              <a:rPr lang="en-US" dirty="0" smtClean="0">
                <a:solidFill>
                  <a:prstClr val="black"/>
                </a:solidFill>
                <a:latin typeface="Rockwell Condensed" panose="02060603050405020104" pitchFamily="18" charset="0"/>
                <a:ea typeface="Gungsuh" panose="02030600000101010101" pitchFamily="18" charset="-127"/>
              </a:rPr>
              <a:t>• How do I apply for a minor?</a:t>
            </a:r>
            <a:endParaRPr lang="en-US" dirty="0">
              <a:solidFill>
                <a:prstClr val="black"/>
              </a:solidFill>
              <a:latin typeface="Rockwell Condensed" panose="02060603050405020104" pitchFamily="18" charset="0"/>
              <a:ea typeface="Gungsuh" panose="02030600000101010101" pitchFamily="18" charset="-127"/>
            </a:endParaRPr>
          </a:p>
          <a:p>
            <a:endParaRPr lang="en-US" dirty="0" smtClean="0">
              <a:solidFill>
                <a:prstClr val="black"/>
              </a:solidFill>
              <a:latin typeface="Rockwell Condensed" panose="02060603050405020104" pitchFamily="18" charset="0"/>
              <a:ea typeface="Gungsuh" panose="02030600000101010101" pitchFamily="18" charset="-127"/>
            </a:endParaRPr>
          </a:p>
          <a:p>
            <a:r>
              <a:rPr lang="en-US" sz="2400" b="1" u="sng" dirty="0" smtClean="0">
                <a:solidFill>
                  <a:prstClr val="black"/>
                </a:solidFill>
                <a:latin typeface="Rockwell Condensed" panose="02060603050405020104" pitchFamily="18" charset="0"/>
                <a:ea typeface="Gungsuh" panose="02030600000101010101" pitchFamily="18" charset="-127"/>
              </a:rPr>
              <a:t>Questions for IPG mentors</a:t>
            </a:r>
            <a:r>
              <a:rPr lang="en-US" u="sng" dirty="0" smtClean="0">
                <a:solidFill>
                  <a:prstClr val="black"/>
                </a:solidFill>
                <a:latin typeface="Rockwell Condensed" panose="02060603050405020104" pitchFamily="18" charset="0"/>
                <a:ea typeface="Gungsuh" panose="02030600000101010101" pitchFamily="18" charset="-127"/>
              </a:rPr>
              <a:t>:</a:t>
            </a:r>
          </a:p>
          <a:p>
            <a:r>
              <a:rPr lang="en-US" dirty="0" smtClean="0">
                <a:solidFill>
                  <a:prstClr val="black"/>
                </a:solidFill>
                <a:latin typeface="Rockwell Condensed" panose="02060603050405020104" pitchFamily="18" charset="0"/>
                <a:ea typeface="Gungsuh" panose="02030600000101010101" pitchFamily="18" charset="-127"/>
              </a:rPr>
              <a:t>• Where can I get a new iPhone ?</a:t>
            </a:r>
          </a:p>
          <a:p>
            <a:r>
              <a:rPr lang="en-US" dirty="0" smtClean="0">
                <a:solidFill>
                  <a:prstClr val="black"/>
                </a:solidFill>
                <a:latin typeface="Rockwell Condensed" panose="02060603050405020104" pitchFamily="18" charset="0"/>
                <a:ea typeface="Gungsuh" panose="02030600000101010101" pitchFamily="18" charset="-127"/>
              </a:rPr>
              <a:t>• Where is the best sushi in Irvine?</a:t>
            </a:r>
          </a:p>
          <a:p>
            <a:r>
              <a:rPr lang="en-US" dirty="0" smtClean="0">
                <a:solidFill>
                  <a:prstClr val="black"/>
                </a:solidFill>
                <a:latin typeface="Rockwell Condensed" panose="02060603050405020104" pitchFamily="18" charset="0"/>
                <a:ea typeface="Gungsuh" panose="02030600000101010101" pitchFamily="18" charset="-127"/>
              </a:rPr>
              <a:t>• What time does the library close?</a:t>
            </a:r>
          </a:p>
          <a:p>
            <a:r>
              <a:rPr lang="en-US" dirty="0" smtClean="0">
                <a:solidFill>
                  <a:prstClr val="black"/>
                </a:solidFill>
                <a:latin typeface="Rockwell Condensed" panose="02060603050405020104" pitchFamily="18" charset="0"/>
                <a:ea typeface="Gungsuh" panose="02030600000101010101" pitchFamily="18" charset="-127"/>
              </a:rPr>
              <a:t>• How do I use the bus?</a:t>
            </a:r>
          </a:p>
          <a:p>
            <a:r>
              <a:rPr lang="en-US" dirty="0" smtClean="0">
                <a:solidFill>
                  <a:prstClr val="black"/>
                </a:solidFill>
                <a:latin typeface="Rockwell Condensed" panose="02060603050405020104" pitchFamily="18" charset="0"/>
                <a:ea typeface="Gungsuh" panose="02030600000101010101" pitchFamily="18" charset="-127"/>
              </a:rPr>
              <a:t>• I don’t like my roommate, what should I do?</a:t>
            </a:r>
          </a:p>
          <a:p>
            <a:endParaRPr lang="en-US" dirty="0">
              <a:solidFill>
                <a:prstClr val="black"/>
              </a:solidFill>
            </a:endParaRPr>
          </a:p>
        </p:txBody>
      </p:sp>
      <p:sp>
        <p:nvSpPr>
          <p:cNvPr id="4" name="TextBox 3"/>
          <p:cNvSpPr txBox="1"/>
          <p:nvPr/>
        </p:nvSpPr>
        <p:spPr>
          <a:xfrm>
            <a:off x="954505" y="685800"/>
            <a:ext cx="7315200" cy="1338828"/>
          </a:xfrm>
          <a:prstGeom prst="rect">
            <a:avLst/>
          </a:prstGeom>
          <a:noFill/>
        </p:spPr>
        <p:txBody>
          <a:bodyPr wrap="square" rtlCol="0">
            <a:spAutoFit/>
          </a:bodyPr>
          <a:lstStyle/>
          <a:p>
            <a:pPr lvl="0" algn="ctr" fontAlgn="auto">
              <a:spcAft>
                <a:spcPts val="0"/>
              </a:spcAft>
            </a:pPr>
            <a:r>
              <a:rPr lang="en-US" sz="2700" b="1" dirty="0">
                <a:solidFill>
                  <a:srgbClr val="C00000"/>
                </a:solidFill>
                <a:effectLst>
                  <a:outerShdw blurRad="38100" dist="38100" dir="2700000" algn="tl">
                    <a:srgbClr val="000000">
                      <a:alpha val="43137"/>
                    </a:srgbClr>
                  </a:outerShdw>
                </a:effectLst>
                <a:latin typeface="Rockwell Condensed" panose="02060603050405020104" pitchFamily="18" charset="0"/>
                <a:ea typeface="GungsuhChe" panose="02030609000101010101" pitchFamily="49" charset="-127"/>
                <a:cs typeface="Tahoma" panose="020B0604030504040204" pitchFamily="34" charset="0"/>
              </a:rPr>
              <a:t>Peer Academic </a:t>
            </a:r>
            <a:r>
              <a:rPr lang="en-US" sz="2700" b="1" dirty="0" smtClean="0">
                <a:solidFill>
                  <a:srgbClr val="C00000"/>
                </a:solidFill>
                <a:effectLst>
                  <a:outerShdw blurRad="38100" dist="38100" dir="2700000" algn="tl">
                    <a:srgbClr val="000000">
                      <a:alpha val="43137"/>
                    </a:srgbClr>
                  </a:outerShdw>
                </a:effectLst>
                <a:latin typeface="Rockwell Condensed" panose="02060603050405020104" pitchFamily="18" charset="0"/>
                <a:ea typeface="GungsuhChe" panose="02030609000101010101" pitchFamily="49" charset="-127"/>
                <a:cs typeface="Tahoma" panose="020B0604030504040204" pitchFamily="34" charset="0"/>
              </a:rPr>
              <a:t>Advisor (PAA)/ Academic Counselor</a:t>
            </a:r>
            <a:endParaRPr lang="en-US" sz="2700" b="1" dirty="0">
              <a:solidFill>
                <a:srgbClr val="C00000"/>
              </a:solidFill>
              <a:effectLst>
                <a:outerShdw blurRad="38100" dist="38100" dir="2700000" algn="tl">
                  <a:srgbClr val="000000">
                    <a:alpha val="43137"/>
                  </a:srgbClr>
                </a:outerShdw>
              </a:effectLst>
              <a:latin typeface="Rockwell Condensed" panose="02060603050405020104" pitchFamily="18" charset="0"/>
              <a:ea typeface="GungsuhChe" panose="02030609000101010101" pitchFamily="49" charset="-127"/>
              <a:cs typeface="Tahoma" panose="020B0604030504040204" pitchFamily="34" charset="0"/>
            </a:endParaRPr>
          </a:p>
          <a:p>
            <a:pPr lvl="0" algn="ctr" fontAlgn="auto">
              <a:spcAft>
                <a:spcPts val="0"/>
              </a:spcAft>
            </a:pPr>
            <a:r>
              <a:rPr lang="en-US" sz="2700" b="1" dirty="0">
                <a:solidFill>
                  <a:srgbClr val="C00000"/>
                </a:solidFill>
                <a:effectLst>
                  <a:outerShdw blurRad="38100" dist="38100" dir="2700000" algn="tl">
                    <a:srgbClr val="000000">
                      <a:alpha val="43137"/>
                    </a:srgbClr>
                  </a:outerShdw>
                </a:effectLst>
                <a:latin typeface="Rockwell Condensed" panose="02060603050405020104" pitchFamily="18" charset="0"/>
                <a:ea typeface="GungsuhChe" panose="02030609000101010101" pitchFamily="49" charset="-127"/>
                <a:cs typeface="Tahoma" panose="020B0604030504040204" pitchFamily="34" charset="0"/>
              </a:rPr>
              <a:t>vs.</a:t>
            </a:r>
          </a:p>
          <a:p>
            <a:pPr lvl="0" algn="ctr" fontAlgn="auto">
              <a:spcAft>
                <a:spcPts val="0"/>
              </a:spcAft>
            </a:pPr>
            <a:r>
              <a:rPr lang="en-US" sz="2700" b="1" dirty="0">
                <a:solidFill>
                  <a:srgbClr val="C00000"/>
                </a:solidFill>
                <a:effectLst>
                  <a:outerShdw blurRad="38100" dist="38100" dir="2700000" algn="tl">
                    <a:srgbClr val="000000">
                      <a:alpha val="43137"/>
                    </a:srgbClr>
                  </a:outerShdw>
                </a:effectLst>
                <a:latin typeface="Rockwell Condensed" panose="02060603050405020104" pitchFamily="18" charset="0"/>
                <a:ea typeface="GungsuhChe" panose="02030609000101010101" pitchFamily="49" charset="-127"/>
                <a:cs typeface="Tahoma" panose="020B0604030504040204" pitchFamily="34" charset="0"/>
              </a:rPr>
              <a:t>International Peer Group (IPG) mentors</a:t>
            </a:r>
          </a:p>
        </p:txBody>
      </p:sp>
      <p:pic>
        <p:nvPicPr>
          <p:cNvPr id="3075" name="Picture 3" descr="C:\Users\Jillian\Desktop\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5317" y="2255460"/>
            <a:ext cx="1104569" cy="11017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Jillian\Desktop\Gr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0640" y="2743200"/>
            <a:ext cx="829342" cy="6858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illian\Desktop\research-clip-art-662438.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87406">
            <a:off x="6264443" y="2950466"/>
            <a:ext cx="953960" cy="9570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C:\Users\Jillian\Desktop\iphone6p-select-201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1872" y="5334000"/>
            <a:ext cx="715045"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Jillian\Desktop\k875880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00000">
            <a:off x="6950815" y="4422972"/>
            <a:ext cx="902744" cy="839021"/>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Jillian\Desktop\sush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6205" y="4386866"/>
            <a:ext cx="790088" cy="6662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Jillian\Desktop\city-bus-clipart-Kija98yiq.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61668" y="5181600"/>
            <a:ext cx="894537" cy="92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737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0"/>
            <a:ext cx="7315200" cy="2667000"/>
          </a:xfrm>
        </p:spPr>
        <p:txBody>
          <a:bodyPr>
            <a:normAutofit fontScale="90000"/>
          </a:bodyPr>
          <a:lstStyle/>
          <a:p>
            <a:pPr algn="ctr">
              <a:defRPr/>
            </a:pPr>
            <a:r>
              <a:rPr lang="en-US" sz="2400" b="1" dirty="0" smtClean="0">
                <a:solidFill>
                  <a:schemeClr val="tx1"/>
                </a:solidFill>
                <a:latin typeface="Adobe Caslon Pro"/>
                <a:cs typeface="Adobe Caslon Pro"/>
              </a:rPr>
              <a:t>UC Irvine was ranked 1</a:t>
            </a:r>
            <a:r>
              <a:rPr lang="en-US" sz="2400" b="1" baseline="30000" dirty="0" smtClean="0">
                <a:solidFill>
                  <a:schemeClr val="tx1"/>
                </a:solidFill>
                <a:latin typeface="Adobe Caslon Pro"/>
                <a:cs typeface="Adobe Caslon Pro"/>
              </a:rPr>
              <a:t>st</a:t>
            </a:r>
            <a:r>
              <a:rPr lang="en-US" sz="2400" b="1" dirty="0" smtClean="0">
                <a:solidFill>
                  <a:schemeClr val="tx1"/>
                </a:solidFill>
                <a:latin typeface="Adobe Caslon Pro"/>
                <a:cs typeface="Adobe Caslon Pro"/>
              </a:rPr>
              <a:t> among U.S. universities under 50 years old by </a:t>
            </a:r>
            <a:r>
              <a:rPr lang="en-US" sz="2400" b="1" i="1" dirty="0" smtClean="0">
                <a:solidFill>
                  <a:schemeClr val="tx1"/>
                </a:solidFill>
                <a:latin typeface="Adobe Caslon Pro"/>
                <a:cs typeface="Adobe Caslon Pro"/>
              </a:rPr>
              <a:t>Times Higher Education</a:t>
            </a:r>
            <a:r>
              <a:rPr lang="en-US" sz="2400" b="1" dirty="0" smtClean="0">
                <a:solidFill>
                  <a:schemeClr val="tx1"/>
                </a:solidFill>
                <a:latin typeface="Adobe Caslon Pro"/>
                <a:cs typeface="Adobe Caslon Pro"/>
              </a:rPr>
              <a:t>.</a:t>
            </a:r>
            <a:br>
              <a:rPr lang="en-US" sz="2400" b="1" dirty="0" smtClean="0">
                <a:solidFill>
                  <a:schemeClr val="tx1"/>
                </a:solidFill>
                <a:latin typeface="Adobe Caslon Pro"/>
                <a:cs typeface="Adobe Caslon Pro"/>
              </a:rPr>
            </a:br>
            <a:r>
              <a:rPr lang="en-US" sz="2400" b="1" dirty="0">
                <a:solidFill>
                  <a:schemeClr val="tx1"/>
                </a:solidFill>
                <a:latin typeface="Adobe Caslon Pro"/>
                <a:cs typeface="Adobe Caslon Pro"/>
              </a:rPr>
              <a:t/>
            </a:r>
            <a:br>
              <a:rPr lang="en-US" sz="2400" b="1" dirty="0">
                <a:solidFill>
                  <a:schemeClr val="tx1"/>
                </a:solidFill>
                <a:latin typeface="Adobe Caslon Pro"/>
                <a:cs typeface="Adobe Caslon Pro"/>
              </a:rPr>
            </a:br>
            <a:r>
              <a:rPr lang="en-US" sz="2400" b="1" dirty="0">
                <a:solidFill>
                  <a:schemeClr val="tx1"/>
                </a:solidFill>
                <a:latin typeface="Adobe Caslon Pro"/>
                <a:cs typeface="Adobe Caslon Pro"/>
              </a:rPr>
              <a:t>UC Irvine </a:t>
            </a:r>
            <a:r>
              <a:rPr lang="en-US" sz="2400" b="1" dirty="0" smtClean="0">
                <a:solidFill>
                  <a:schemeClr val="tx1"/>
                </a:solidFill>
                <a:latin typeface="Adobe Caslon Pro"/>
                <a:cs typeface="Adobe Caslon Pro"/>
              </a:rPr>
              <a:t>is ranked 7</a:t>
            </a:r>
            <a:r>
              <a:rPr lang="en-US" sz="2400" b="1" baseline="30000" dirty="0" smtClean="0">
                <a:solidFill>
                  <a:schemeClr val="tx1"/>
                </a:solidFill>
                <a:latin typeface="Adobe Caslon Pro"/>
                <a:cs typeface="Adobe Caslon Pro"/>
              </a:rPr>
              <a:t>th</a:t>
            </a:r>
            <a:r>
              <a:rPr lang="en-US" sz="2400" b="1" dirty="0" smtClean="0">
                <a:solidFill>
                  <a:schemeClr val="tx1"/>
                </a:solidFill>
                <a:latin typeface="Adobe Caslon Pro"/>
                <a:cs typeface="Adobe Caslon Pro"/>
              </a:rPr>
              <a:t> among public U.S. universities by the </a:t>
            </a:r>
            <a:r>
              <a:rPr lang="en-US" sz="2400" b="1" i="1" dirty="0">
                <a:solidFill>
                  <a:schemeClr val="tx1"/>
                </a:solidFill>
                <a:latin typeface="Adobe Caslon Pro"/>
                <a:cs typeface="Adobe Caslon Pro"/>
              </a:rPr>
              <a:t>U.S. News and World </a:t>
            </a:r>
            <a:r>
              <a:rPr lang="en-US" sz="2400" b="1" i="1" dirty="0" smtClean="0">
                <a:solidFill>
                  <a:schemeClr val="tx1"/>
                </a:solidFill>
                <a:latin typeface="Adobe Caslon Pro"/>
                <a:cs typeface="Adobe Caslon Pro"/>
              </a:rPr>
              <a:t>Report</a:t>
            </a:r>
            <a:r>
              <a:rPr lang="en-US" sz="2400" b="1" dirty="0">
                <a:latin typeface="Adobe Caslon Pro"/>
                <a:cs typeface="Adobe Caslon Pro"/>
              </a:rPr>
              <a:t> </a:t>
            </a:r>
            <a:r>
              <a:rPr lang="en-US" sz="2400" b="1" dirty="0" smtClean="0">
                <a:latin typeface="Adobe Caslon Pro"/>
                <a:cs typeface="Adobe Caslon Pro"/>
              </a:rPr>
              <a:t>(we are tied with UCSD).</a:t>
            </a:r>
            <a:r>
              <a:rPr lang="en-US" sz="2400" b="1" dirty="0" smtClean="0">
                <a:solidFill>
                  <a:schemeClr val="tx1"/>
                </a:solidFill>
                <a:latin typeface="Adobe Caslon Pro"/>
                <a:cs typeface="Adobe Caslon Pro"/>
              </a:rPr>
              <a:t/>
            </a:r>
            <a:br>
              <a:rPr lang="en-US" sz="2400" b="1" dirty="0" smtClean="0">
                <a:solidFill>
                  <a:schemeClr val="tx1"/>
                </a:solidFill>
                <a:latin typeface="Adobe Caslon Pro"/>
                <a:cs typeface="Adobe Caslon Pro"/>
              </a:rPr>
            </a:br>
            <a:r>
              <a:rPr lang="en-US" sz="2400" b="1" dirty="0">
                <a:solidFill>
                  <a:schemeClr val="tx1"/>
                </a:solidFill>
                <a:latin typeface="Adobe Caslon Pro"/>
                <a:cs typeface="Adobe Caslon Pro"/>
              </a:rPr>
              <a:t/>
            </a:r>
            <a:br>
              <a:rPr lang="en-US" sz="2400" b="1" dirty="0">
                <a:solidFill>
                  <a:schemeClr val="tx1"/>
                </a:solidFill>
                <a:latin typeface="Adobe Caslon Pro"/>
                <a:cs typeface="Adobe Caslon Pro"/>
              </a:rPr>
            </a:br>
            <a:r>
              <a:rPr lang="en-US" sz="2400" b="1" dirty="0" smtClean="0">
                <a:solidFill>
                  <a:schemeClr val="tx1"/>
                </a:solidFill>
                <a:latin typeface="Adobe Caslon Pro"/>
                <a:cs typeface="Adobe Caslon Pro"/>
              </a:rPr>
              <a:t>UCI has 29,000 students and 193 degrees offered.</a:t>
            </a:r>
            <a:endParaRPr lang="en-US" sz="2400" b="1" dirty="0">
              <a:solidFill>
                <a:schemeClr val="tx1"/>
              </a:solidFill>
              <a:latin typeface="Adobe Caslon Pro"/>
              <a:cs typeface="Adobe Caslon Pro"/>
            </a:endParaRPr>
          </a:p>
        </p:txBody>
      </p:sp>
      <p:pic>
        <p:nvPicPr>
          <p:cNvPr id="44035" name="Picture 3"/>
          <p:cNvPicPr>
            <a:picLocks noChangeAspect="1" noChangeArrowheads="1"/>
          </p:cNvPicPr>
          <p:nvPr/>
        </p:nvPicPr>
        <p:blipFill>
          <a:blip r:embed="rId3" cstate="print"/>
          <a:srcRect l="39413" t="32500" r="17595" b="16250"/>
          <a:stretch>
            <a:fillRect/>
          </a:stretch>
        </p:blipFill>
        <p:spPr bwMode="auto">
          <a:xfrm>
            <a:off x="2209800" y="3429000"/>
            <a:ext cx="4719850" cy="3168204"/>
          </a:xfrm>
          <a:prstGeom prst="rect">
            <a:avLst/>
          </a:prstGeom>
          <a:ln>
            <a:noFill/>
          </a:ln>
          <a:effectLst>
            <a:softEdge rad="317500"/>
          </a:effectLst>
        </p:spPr>
      </p:pic>
      <p:pic>
        <p:nvPicPr>
          <p:cNvPr id="1026" name="Picture 2" descr="Early Peter the Anteater with Disney icon Mickey Mou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909789"/>
            <a:ext cx="2206625" cy="2206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0412" y="6019800"/>
            <a:ext cx="990600" cy="369332"/>
          </a:xfrm>
          <a:prstGeom prst="rect">
            <a:avLst/>
          </a:prstGeom>
          <a:noFill/>
        </p:spPr>
        <p:txBody>
          <a:bodyPr wrap="square" rtlCol="0">
            <a:spAutoFit/>
          </a:bodyPr>
          <a:lstStyle/>
          <a:p>
            <a:pPr algn="ctr"/>
            <a:r>
              <a:rPr lang="en-US" dirty="0" smtClean="0"/>
              <a:t>1965</a:t>
            </a:r>
            <a:endParaRPr lang="en-US" dirty="0"/>
          </a:p>
        </p:txBody>
      </p:sp>
      <p:sp>
        <p:nvSpPr>
          <p:cNvPr id="7" name="TextBox 6"/>
          <p:cNvSpPr txBox="1"/>
          <p:nvPr/>
        </p:nvSpPr>
        <p:spPr>
          <a:xfrm>
            <a:off x="7243560" y="6033354"/>
            <a:ext cx="990600" cy="369332"/>
          </a:xfrm>
          <a:prstGeom prst="rect">
            <a:avLst/>
          </a:prstGeom>
          <a:noFill/>
        </p:spPr>
        <p:txBody>
          <a:bodyPr wrap="square" rtlCol="0">
            <a:spAutoFit/>
          </a:bodyPr>
          <a:lstStyle/>
          <a:p>
            <a:pPr algn="ctr"/>
            <a:r>
              <a:rPr lang="en-US" dirty="0" smtClean="0"/>
              <a:t>2015</a:t>
            </a:r>
            <a:endParaRPr lang="en-US" dirty="0"/>
          </a:p>
        </p:txBody>
      </p:sp>
      <p:pic>
        <p:nvPicPr>
          <p:cNvPr id="5123" name="Picture 3" descr="C:\Users\Jillian\Desktop\1e773508999834947689dcc42b805e4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886199"/>
            <a:ext cx="2066520" cy="220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70649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p:cTn id="7" dur="500" fill="hold"/>
                                        <p:tgtEl>
                                          <p:spTgt spid="44035"/>
                                        </p:tgtEl>
                                        <p:attrNameLst>
                                          <p:attrName>ppt_w</p:attrName>
                                        </p:attrNameLst>
                                      </p:cBhvr>
                                      <p:tavLst>
                                        <p:tav tm="0">
                                          <p:val>
                                            <p:fltVal val="0"/>
                                          </p:val>
                                        </p:tav>
                                        <p:tav tm="100000">
                                          <p:val>
                                            <p:strVal val="#ppt_w"/>
                                          </p:val>
                                        </p:tav>
                                      </p:tavLst>
                                    </p:anim>
                                    <p:anim calcmode="lin" valueType="num">
                                      <p:cBhvr>
                                        <p:cTn id="8" dur="500" fill="hold"/>
                                        <p:tgtEl>
                                          <p:spTgt spid="44035"/>
                                        </p:tgtEl>
                                        <p:attrNameLst>
                                          <p:attrName>ppt_h</p:attrName>
                                        </p:attrNameLst>
                                      </p:cBhvr>
                                      <p:tavLst>
                                        <p:tav tm="0">
                                          <p:val>
                                            <p:fltVal val="0"/>
                                          </p:val>
                                        </p:tav>
                                        <p:tav tm="100000">
                                          <p:val>
                                            <p:strVal val="#ppt_h"/>
                                          </p:val>
                                        </p:tav>
                                      </p:tavLst>
                                    </p:anim>
                                    <p:animEffect transition="in" filter="fade">
                                      <p:cBhvr>
                                        <p:cTn id="9" dur="500"/>
                                        <p:tgtEl>
                                          <p:spTgt spid="4403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123"/>
                                        </p:tgtEl>
                                        <p:attrNameLst>
                                          <p:attrName>style.visibility</p:attrName>
                                        </p:attrNameLst>
                                      </p:cBhvr>
                                      <p:to>
                                        <p:strVal val="visible"/>
                                      </p:to>
                                    </p:set>
                                    <p:anim calcmode="lin" valueType="num">
                                      <p:cBhvr>
                                        <p:cTn id="21" dur="500" fill="hold"/>
                                        <p:tgtEl>
                                          <p:spTgt spid="5123"/>
                                        </p:tgtEl>
                                        <p:attrNameLst>
                                          <p:attrName>ppt_w</p:attrName>
                                        </p:attrNameLst>
                                      </p:cBhvr>
                                      <p:tavLst>
                                        <p:tav tm="0">
                                          <p:val>
                                            <p:fltVal val="0"/>
                                          </p:val>
                                        </p:tav>
                                        <p:tav tm="100000">
                                          <p:val>
                                            <p:strVal val="#ppt_w"/>
                                          </p:val>
                                        </p:tav>
                                      </p:tavLst>
                                    </p:anim>
                                    <p:anim calcmode="lin" valueType="num">
                                      <p:cBhvr>
                                        <p:cTn id="22" dur="500" fill="hold"/>
                                        <p:tgtEl>
                                          <p:spTgt spid="5123"/>
                                        </p:tgtEl>
                                        <p:attrNameLst>
                                          <p:attrName>ppt_h</p:attrName>
                                        </p:attrNameLst>
                                      </p:cBhvr>
                                      <p:tavLst>
                                        <p:tav tm="0">
                                          <p:val>
                                            <p:fltVal val="0"/>
                                          </p:val>
                                        </p:tav>
                                        <p:tav tm="100000">
                                          <p:val>
                                            <p:strVal val="#ppt_h"/>
                                          </p:val>
                                        </p:tav>
                                      </p:tavLst>
                                    </p:anim>
                                    <p:animEffect transition="in" filter="fade">
                                      <p:cBhvr>
                                        <p:cTn id="23"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7620000" cy="685800"/>
          </a:xfrm>
        </p:spPr>
        <p:txBody>
          <a:bodyPr>
            <a:normAutofit fontScale="90000"/>
          </a:bodyPr>
          <a:lstStyle/>
          <a:p>
            <a:pPr algn="ctr">
              <a:defRPr/>
            </a:pPr>
            <a:r>
              <a:rPr lang="en-US" sz="2800" b="1" dirty="0">
                <a:solidFill>
                  <a:srgbClr val="1F1F1F"/>
                </a:solidFill>
                <a:latin typeface="Adobe Caslon Pro"/>
                <a:cs typeface="Adobe Caslon Pro"/>
              </a:rPr>
              <a:t>Fun places to visit after you’ve finished studying!</a:t>
            </a:r>
          </a:p>
        </p:txBody>
      </p:sp>
      <p:pic>
        <p:nvPicPr>
          <p:cNvPr id="3" name="Picture 2" descr="1-salt-creek-beach.jpg"/>
          <p:cNvPicPr>
            <a:picLocks noChangeAspect="1"/>
          </p:cNvPicPr>
          <p:nvPr/>
        </p:nvPicPr>
        <p:blipFill>
          <a:blip r:embed="rId3" cstate="print"/>
          <a:stretch>
            <a:fillRect/>
          </a:stretch>
        </p:blipFill>
        <p:spPr>
          <a:xfrm>
            <a:off x="886326" y="1524000"/>
            <a:ext cx="2596896" cy="1371600"/>
          </a:xfrm>
          <a:prstGeom prst="rect">
            <a:avLst/>
          </a:prstGeom>
          <a:ln>
            <a:noFill/>
          </a:ln>
          <a:effectLst>
            <a:softEdge rad="63500"/>
          </a:effectLst>
        </p:spPr>
      </p:pic>
      <p:sp>
        <p:nvSpPr>
          <p:cNvPr id="5" name="TextBox 4"/>
          <p:cNvSpPr txBox="1"/>
          <p:nvPr/>
        </p:nvSpPr>
        <p:spPr>
          <a:xfrm>
            <a:off x="886326" y="3037367"/>
            <a:ext cx="3173984" cy="381000"/>
          </a:xfrm>
          <a:prstGeom prst="rect">
            <a:avLst/>
          </a:prstGeom>
          <a:noFill/>
        </p:spPr>
        <p:txBody>
          <a:bodyPr wrap="square" rtlCol="0">
            <a:spAutoFit/>
          </a:bodyPr>
          <a:lstStyle/>
          <a:p>
            <a:r>
              <a:rPr lang="en-US" dirty="0" smtClean="0"/>
              <a:t>Go to the beach!</a:t>
            </a:r>
            <a:endParaRPr lang="en-US" dirty="0"/>
          </a:p>
        </p:txBody>
      </p:sp>
      <p:pic>
        <p:nvPicPr>
          <p:cNvPr id="6147" name="Picture 3" descr="C:\Users\Jillian\Desktop\packages-08432090013581493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60000">
            <a:off x="3858409" y="1372511"/>
            <a:ext cx="1649797" cy="1649797"/>
          </a:xfrm>
          <a:prstGeom prst="rect">
            <a:avLst/>
          </a:prstGeom>
          <a:noFill/>
          <a:ln>
            <a:noFill/>
          </a:ln>
          <a:effectLst>
            <a:outerShdw blurRad="107950" dist="12700" dir="5400000" algn="ctr">
              <a:srgbClr val="000000"/>
            </a:outerShdw>
            <a:softEdge rad="317500"/>
          </a:effectLst>
          <a:extLst>
            <a:ext uri="{909E8E84-426E-40DD-AFC4-6F175D3DCCD1}">
              <a14:hiddenFill xmlns:a14="http://schemas.microsoft.com/office/drawing/2010/main">
                <a:solidFill>
                  <a:srgbClr val="FFFFFF"/>
                </a:solidFill>
              </a14:hiddenFill>
            </a:ext>
          </a:extLst>
        </p:spPr>
      </p:pic>
      <p:pic>
        <p:nvPicPr>
          <p:cNvPr id="6150" name="Picture 6" descr="C:\Users\Jillian\Desktop\clients-van-cleef-and-arpel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1792" y="1407248"/>
            <a:ext cx="1168417" cy="782726"/>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Jillian\Desktop\pho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2188" y="1399813"/>
            <a:ext cx="790161" cy="79016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Jillian\Desktop\downloa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3800" y="2197409"/>
            <a:ext cx="749684" cy="995734"/>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C:\Users\Jillian\Desktop\Coac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3484" y="2186814"/>
            <a:ext cx="1015682" cy="50530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Users\Jillian\Desktop\lululemon_18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53484" y="2711954"/>
            <a:ext cx="507840" cy="50784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C:\Users\Jillian\Desktop\3786118534_eafa148921_b.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9594" t="9235" r="22799" b="12419"/>
          <a:stretch/>
        </p:blipFill>
        <p:spPr bwMode="auto">
          <a:xfrm>
            <a:off x="6761325" y="2711954"/>
            <a:ext cx="527383" cy="4932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91000" y="3237105"/>
            <a:ext cx="3592035" cy="369332"/>
          </a:xfrm>
          <a:prstGeom prst="rect">
            <a:avLst/>
          </a:prstGeom>
          <a:noFill/>
        </p:spPr>
        <p:txBody>
          <a:bodyPr wrap="square" rtlCol="0">
            <a:spAutoFit/>
          </a:bodyPr>
          <a:lstStyle/>
          <a:p>
            <a:r>
              <a:rPr lang="en-US" dirty="0" smtClean="0"/>
              <a:t>Go to the movies &amp; go shopping!</a:t>
            </a:r>
            <a:endParaRPr lang="en-US" dirty="0"/>
          </a:p>
        </p:txBody>
      </p:sp>
      <p:pic>
        <p:nvPicPr>
          <p:cNvPr id="6157" name="Picture 13" descr="C:\Users\Jillian\Desktop\disneyland (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3350" y="3889533"/>
            <a:ext cx="2642816" cy="148790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6158" name="Picture 14" descr="C:\Users\Jillian\Desktop\download.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1000" y="3974611"/>
            <a:ext cx="1759260" cy="131774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6159" name="Picture 15" descr="C:\Users\Jillian\Desktop\Yi_XVNFq.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87113" y="3864790"/>
            <a:ext cx="1564105" cy="156410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19200" y="5562600"/>
            <a:ext cx="6563835" cy="646331"/>
          </a:xfrm>
          <a:prstGeom prst="rect">
            <a:avLst/>
          </a:prstGeom>
          <a:noFill/>
        </p:spPr>
        <p:txBody>
          <a:bodyPr wrap="square" rtlCol="0">
            <a:spAutoFit/>
          </a:bodyPr>
          <a:lstStyle/>
          <a:p>
            <a:pPr algn="ctr"/>
            <a:r>
              <a:rPr lang="en-US" dirty="0" smtClean="0"/>
              <a:t>Disneyland, Angel’s Stadium, and Knott’s Berry Farm are only 15 minutes away!</a:t>
            </a:r>
            <a:endParaRPr lang="en-US" dirty="0"/>
          </a:p>
        </p:txBody>
      </p:sp>
    </p:spTree>
    <p:extLst>
      <p:ext uri="{BB962C8B-B14F-4D97-AF65-F5344CB8AC3E}">
        <p14:creationId xmlns:p14="http://schemas.microsoft.com/office/powerpoint/2010/main" val="357150483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2&quot;/&gt;&lt;property id=&quot;20307&quot; value=&quot;343&quot;/&gt;&lt;/object&gt;&lt;object type=&quot;3&quot; unique_id=&quot;10004&quot;&gt;&lt;property id=&quot;20148&quot; value=&quot;5&quot;/&gt;&lt;property id=&quot;20300&quot; value=&quot;Slide 3 - &amp;quot;What we will discuss:&amp;quot;&quot;/&gt;&lt;property id=&quot;20307&quot; value=&quot;306&quot;/&gt;&lt;/object&gt;&lt;object type=&quot;3&quot; unique_id=&quot;10005&quot;&gt;&lt;property id=&quot;20148&quot; value=&quot;5&quot;/&gt;&lt;property id=&quot;20300&quot; value=&quot;Slide 4&quot;/&gt;&lt;property id=&quot;20307&quot; value=&quot;354&quot;/&gt;&lt;/object&gt;&lt;object type=&quot;3&quot; unique_id=&quot;10006&quot;&gt;&lt;property id=&quot;20148&quot; value=&quot;5&quot;/&gt;&lt;property id=&quot;20300&quot; value=&quot;Slide 5&quot;/&gt;&lt;property id=&quot;20307&quot; value=&quot;349&quot;/&gt;&lt;/object&gt;&lt;object type=&quot;3&quot; unique_id=&quot;10007&quot;&gt;&lt;property id=&quot;20148&quot; value=&quot;5&quot;/&gt;&lt;property id=&quot;20300&quot; value=&quot;Slide 7&quot;/&gt;&lt;property id=&quot;20307&quot; value=&quot;350&quot;/&gt;&lt;/object&gt;&lt;object type=&quot;3&quot; unique_id=&quot;10008&quot;&gt;&lt;property id=&quot;20148&quot; value=&quot;5&quot;/&gt;&lt;property id=&quot;20300&quot; value=&quot;Slide 8 - &amp;quot;UC Irvine was ranked 1st among U.S. universities under 50 years old by Times Higher Education.  UC Irvine is ranked&quot;/&gt;&lt;property id=&quot;20307&quot; value=&quot;332&quot;/&gt;&lt;/object&gt;&lt;object type=&quot;3&quot; unique_id=&quot;10009&quot;&gt;&lt;property id=&quot;20148&quot; value=&quot;5&quot;/&gt;&lt;property id=&quot;20300&quot; value=&quot;Slide 9 - &amp;quot;Fun places to visit after you’ve finished studying!&amp;quot;&quot;/&gt;&lt;property id=&quot;20307&quot; value=&quot;337&quot;/&gt;&lt;/object&gt;&lt;object type=&quot;3&quot; unique_id=&quot;10010&quot;&gt;&lt;property id=&quot;20148&quot; value=&quot;5&quot;/&gt;&lt;property id=&quot;20300&quot; value=&quot;Slide 10 - &amp;quot;UCI—An International Focus&amp;quot;&quot;/&gt;&lt;property id=&quot;20307&quot; value=&quot;339&quot;/&gt;&lt;/object&gt;&lt;object type=&quot;3&quot; unique_id=&quot;10011&quot;&gt;&lt;property id=&quot;20148&quot; value=&quot;5&quot;/&gt;&lt;property id=&quot;20300&quot; value=&quot;Slide 11 - &amp;quot;Ethnicity of UCI Students&amp;quot;&quot;/&gt;&lt;property id=&quot;20307&quot; value=&quot;340&quot;/&gt;&lt;/object&gt;&lt;object type=&quot;3&quot; unique_id=&quot;10012&quot;&gt;&lt;property id=&quot;20148&quot; value=&quot;5&quot;/&gt;&lt;property id=&quot;20300&quot; value=&quot;Slide 12 - &amp;quot;Very Quick Review of what is required to complete your bachelor’s degree.&amp;quot;&quot;/&gt;&lt;property id=&quot;20307&quot; value=&quot;345&quot;/&gt;&lt;/object&gt;&lt;object type=&quot;3&quot; unique_id=&quot;10013&quot;&gt;&lt;property id=&quot;20148&quot; value=&quot;5&quot;/&gt;&lt;property id=&quot;20300&quot; value=&quot;Slide 13&quot;/&gt;&lt;property id=&quot;20307&quot; value=&quot;308&quot;/&gt;&lt;/object&gt;&lt;object type=&quot;3&quot; unique_id=&quot;10014&quot;&gt;&lt;property id=&quot;20148&quot; value=&quot;5&quot;/&gt;&lt;property id=&quot;20300&quot; value=&quot;Slide 14&quot;/&gt;&lt;property id=&quot;20307&quot; value=&quot;307&quot;/&gt;&lt;/object&gt;&lt;object type=&quot;3&quot; unique_id=&quot;10015&quot;&gt;&lt;property id=&quot;20148&quot; value=&quot;5&quot;/&gt;&lt;property id=&quot;20300&quot; value=&quot;Slide 15&quot;/&gt;&lt;property id=&quot;20307&quot; value=&quot;327&quot;/&gt;&lt;/object&gt;&lt;object type=&quot;3&quot; unique_id=&quot;10016&quot;&gt;&lt;property id=&quot;20148&quot; value=&quot;5&quot;/&gt;&lt;property id=&quot;20300&quot; value=&quot;Slide 16&quot;/&gt;&lt;property id=&quot;20307&quot; value=&quot;315&quot;/&gt;&lt;/object&gt;&lt;object type=&quot;3&quot; unique_id=&quot;10017&quot;&gt;&lt;property id=&quot;20148&quot; value=&quot;5&quot;/&gt;&lt;property id=&quot;20300&quot; value=&quot;Slide 17&quot;/&gt;&lt;property id=&quot;20307&quot; value=&quot;312&quot;/&gt;&lt;/object&gt;&lt;object type=&quot;3&quot; unique_id=&quot;10018&quot;&gt;&lt;property id=&quot;20148&quot; value=&quot;5&quot;/&gt;&lt;property id=&quot;20300&quot; value=&quot;Slide 18&quot;/&gt;&lt;property id=&quot;20307&quot; value=&quot;320&quot;/&gt;&lt;/object&gt;&lt;object type=&quot;3&quot; unique_id=&quot;10019&quot;&gt;&lt;property id=&quot;20148&quot; value=&quot;5&quot;/&gt;&lt;property id=&quot;20300&quot; value=&quot;Slide 19&quot;/&gt;&lt;property id=&quot;20307&quot; value=&quot;355&quot;/&gt;&lt;/object&gt;&lt;object type=&quot;3&quot; unique_id=&quot;10020&quot;&gt;&lt;property id=&quot;20148&quot; value=&quot;5&quot;/&gt;&lt;property id=&quot;20300&quot; value=&quot;Slide 20&quot;/&gt;&lt;property id=&quot;20307&quot; value=&quot;356&quot;/&gt;&lt;/object&gt;&lt;object type=&quot;3&quot; unique_id=&quot;10021&quot;&gt;&lt;property id=&quot;20148&quot; value=&quot;5&quot;/&gt;&lt;property id=&quot;20300&quot; value=&quot;Slide 21&quot;/&gt;&lt;property id=&quot;20307&quot; value=&quot;357&quot;/&gt;&lt;/object&gt;&lt;object type=&quot;3&quot; unique_id=&quot;10022&quot;&gt;&lt;property id=&quot;20148&quot; value=&quot;5&quot;/&gt;&lt;property id=&quot;20300&quot; value=&quot;Slide 22&quot;/&gt;&lt;property id=&quot;20307&quot; value=&quot;310&quot;/&gt;&lt;/object&gt;&lt;object type=&quot;3&quot; unique_id=&quot;10023&quot;&gt;&lt;property id=&quot;20148&quot; value=&quot;5&quot;/&gt;&lt;property id=&quot;20300&quot; value=&quot;Slide 23&quot;/&gt;&lt;property id=&quot;20307&quot; value=&quot;295&quot;/&gt;&lt;/object&gt;&lt;object type=&quot;3&quot; unique_id=&quot;10024&quot;&gt;&lt;property id=&quot;20148&quot; value=&quot;5&quot;/&gt;&lt;property id=&quot;20300&quot; value=&quot;Slide 24&quot;/&gt;&lt;property id=&quot;20307&quot; value=&quot;351&quot;/&gt;&lt;/object&gt;&lt;object type=&quot;3&quot; unique_id=&quot;10025&quot;&gt;&lt;property id=&quot;20148&quot; value=&quot;5&quot;/&gt;&lt;property id=&quot;20300&quot; value=&quot;Slide 25&quot;/&gt;&lt;property id=&quot;20307&quot; value=&quot;353&quot;/&gt;&lt;/object&gt;&lt;object type=&quot;3&quot; unique_id=&quot;10026&quot;&gt;&lt;property id=&quot;20148&quot; value=&quot;5&quot;/&gt;&lt;property id=&quot;20300&quot; value=&quot;Slide 26&quot;/&gt;&lt;property id=&quot;20307&quot; value=&quot;296&quot;/&gt;&lt;/object&gt;&lt;object type=&quot;3&quot; unique_id=&quot;10027&quot;&gt;&lt;property id=&quot;20148&quot; value=&quot;5&quot;/&gt;&lt;property id=&quot;20300&quot; value=&quot;Slide 27&quot;/&gt;&lt;property id=&quot;20307&quot; value=&quot;297&quot;/&gt;&lt;/object&gt;&lt;object type=&quot;3&quot; unique_id=&quot;10028&quot;&gt;&lt;property id=&quot;20148&quot; value=&quot;5&quot;/&gt;&lt;property id=&quot;20300&quot; value=&quot;Slide 28&quot;/&gt;&lt;property id=&quot;20307&quot; value=&quot;358&quot;/&gt;&lt;/object&gt;&lt;object type=&quot;3&quot; unique_id=&quot;10029&quot;&gt;&lt;property id=&quot;20148&quot; value=&quot;5&quot;/&gt;&lt;property id=&quot;20300&quot; value=&quot;Slide 29&quot;/&gt;&lt;property id=&quot;20307&quot; value=&quot;328&quot;/&gt;&lt;/object&gt;&lt;object type=&quot;3&quot; unique_id=&quot;10181&quot;&gt;&lt;property id=&quot;20148&quot; value=&quot;5&quot;/&gt;&lt;property id=&quot;20300&quot; value=&quot;Slide 1&quot;/&gt;&lt;property id=&quot;20307&quot; value=&quot;359&quot;/&gt;&lt;/object&gt;&lt;object type=&quot;3&quot; unique_id=&quot;10182&quot;&gt;&lt;property id=&quot;20148&quot; value=&quot;5&quot;/&gt;&lt;property id=&quot;20300&quot; value=&quot;Slide 35&quot;/&gt;&lt;property id=&quot;20307&quot; value=&quot;361&quot;/&gt;&lt;/object&gt;&lt;object type=&quot;3&quot; unique_id=&quot;10458&quot;&gt;&lt;property id=&quot;20148&quot; value=&quot;5&quot;/&gt;&lt;property id=&quot;20300&quot; value=&quot;Slide 6&quot;/&gt;&lt;property id=&quot;20307&quot; value=&quot;363&quot;/&gt;&lt;/object&gt;&lt;object type=&quot;3&quot; unique_id=&quot;10557&quot;&gt;&lt;property id=&quot;20148&quot; value=&quot;5&quot;/&gt;&lt;property id=&quot;20300&quot; value=&quot;Slide 30&quot;/&gt;&lt;property id=&quot;20307&quot; value=&quot;365&quot;/&gt;&lt;/object&gt;&lt;object type=&quot;3&quot; unique_id=&quot;10558&quot;&gt;&lt;property id=&quot;20148&quot; value=&quot;5&quot;/&gt;&lt;property id=&quot;20300&quot; value=&quot;Slide 31&quot;/&gt;&lt;property id=&quot;20307&quot; value=&quot;366&quot;/&gt;&lt;/object&gt;&lt;object type=&quot;3&quot; unique_id=&quot;10559&quot;&gt;&lt;property id=&quot;20148&quot; value=&quot;5&quot;/&gt;&lt;property id=&quot;20300&quot; value=&quot;Slide 32&quot;/&gt;&lt;property id=&quot;20307&quot; value=&quot;367&quot;/&gt;&lt;/object&gt;&lt;object type=&quot;3&quot; unique_id=&quot;10560&quot;&gt;&lt;property id=&quot;20148&quot; value=&quot;5&quot;/&gt;&lt;property id=&quot;20300&quot; value=&quot;Slide 33&quot;/&gt;&lt;property id=&quot;20307&quot; value=&quot;368&quot;/&gt;&lt;/object&gt;&lt;object type=&quot;3&quot; unique_id=&quot;10561&quot;&gt;&lt;property id=&quot;20148&quot; value=&quot;5&quot;/&gt;&lt;property id=&quot;20300&quot; value=&quot;Slide 34&quot;/&gt;&lt;property id=&quot;20307&quot; value=&quot;369&quot;/&gt;&lt;/object&gt;&lt;object type=&quot;3&quot; unique_id=&quot;11007&quot;&gt;&lt;property id=&quot;20148&quot; value=&quot;5&quot;/&gt;&lt;property id=&quot;20300&quot; value=&quot;Slide 36&quot;/&gt;&lt;property id=&quot;20307&quot; value=&quot;370&quot;/&gt;&lt;/object&gt;&lt;/object&gt;&lt;object type=&quot;8&quot; unique_id=&quot;10060&quot;&gt;&lt;/object&gt;&lt;/object&gt;&lt;/database&gt;"/>
  <p:tag name="SECTOMILLISECCONVERTED"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22257</TotalTime>
  <Words>1863</Words>
  <Application>Microsoft Office PowerPoint</Application>
  <PresentationFormat>On-screen Show (4:3)</PresentationFormat>
  <Paragraphs>330</Paragraphs>
  <Slides>36</Slides>
  <Notes>36</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36</vt:i4>
      </vt:variant>
    </vt:vector>
  </HeadingPairs>
  <TitlesOfParts>
    <vt:vector size="59" baseType="lpstr">
      <vt:lpstr>Coronet</vt:lpstr>
      <vt:lpstr>Gungsuh</vt:lpstr>
      <vt:lpstr>Wingdings 2</vt:lpstr>
      <vt:lpstr>Rockwell</vt:lpstr>
      <vt:lpstr>Arial</vt:lpstr>
      <vt:lpstr>Brush Script MT</vt:lpstr>
      <vt:lpstr>Estrangelo Edessa</vt:lpstr>
      <vt:lpstr>Lucida Sans Unicode</vt:lpstr>
      <vt:lpstr>ITC Zapf Chancery</vt:lpstr>
      <vt:lpstr>Wingdings</vt:lpstr>
      <vt:lpstr>Tahoma</vt:lpstr>
      <vt:lpstr>Constantia</vt:lpstr>
      <vt:lpstr>Elephant</vt:lpstr>
      <vt:lpstr>GungsuhChe</vt:lpstr>
      <vt:lpstr>Franklin Gothic Book</vt:lpstr>
      <vt:lpstr>Algerian</vt:lpstr>
      <vt:lpstr>Aparajita</vt:lpstr>
      <vt:lpstr>Freestyle Script</vt:lpstr>
      <vt:lpstr>Comic Sans MS</vt:lpstr>
      <vt:lpstr>Rockwell Condensed</vt:lpstr>
      <vt:lpstr>Adobe Caslon Pro</vt:lpstr>
      <vt:lpstr>Rage Italic</vt:lpstr>
      <vt:lpstr>Pushpin</vt:lpstr>
      <vt:lpstr>PowerPoint Presentation</vt:lpstr>
      <vt:lpstr>PowerPoint Presentation</vt:lpstr>
      <vt:lpstr>What we will discuss:</vt:lpstr>
      <vt:lpstr>PowerPoint Presentation</vt:lpstr>
      <vt:lpstr>PowerPoint Presentation</vt:lpstr>
      <vt:lpstr>PowerPoint Presentation</vt:lpstr>
      <vt:lpstr>PowerPoint Presentation</vt:lpstr>
      <vt:lpstr>UC Irvine was ranked 1st among U.S. universities under 50 years old by Times Higher Education.  UC Irvine is ranked 7th among public U.S. universities by the U.S. News and World Report (we are tied with UCSD).  UCI has 29,000 students and 193 degrees offered.</vt:lpstr>
      <vt:lpstr>Fun places to visit after you’ve finished studying!</vt:lpstr>
      <vt:lpstr>UCI—An International Focus</vt:lpstr>
      <vt:lpstr>Ethnicity of UCI Students</vt:lpstr>
      <vt:lpstr>Very Quick Review of what is required to complete your bachelor’s degree.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Williams</dc:creator>
  <cp:lastModifiedBy>Mike</cp:lastModifiedBy>
  <cp:revision>694</cp:revision>
  <cp:lastPrinted>2018-09-18T22:23:39Z</cp:lastPrinted>
  <dcterms:created xsi:type="dcterms:W3CDTF">2008-10-08T16:40:15Z</dcterms:created>
  <dcterms:modified xsi:type="dcterms:W3CDTF">2018-09-19T18:35:10Z</dcterms:modified>
</cp:coreProperties>
</file>